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2" r:id="rId6"/>
    <p:sldId id="27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46" d="100"/>
          <a:sy n="46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# of Total Complaints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complaints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year average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117</c:v>
                </c:pt>
                <c:pt idx="1">
                  <c:v>94</c:v>
                </c:pt>
                <c:pt idx="2">
                  <c:v>120</c:v>
                </c:pt>
                <c:pt idx="3">
                  <c:v>125</c:v>
                </c:pt>
                <c:pt idx="4">
                  <c:v>133</c:v>
                </c:pt>
                <c:pt idx="5" formatCode="0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9-4917-93B3-B1374B70C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73536"/>
        <c:axId val="32275072"/>
      </c:barChart>
      <c:catAx>
        <c:axId val="322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2275072"/>
        <c:crosses val="autoZero"/>
        <c:auto val="1"/>
        <c:lblAlgn val="ctr"/>
        <c:lblOffset val="100"/>
        <c:noMultiLvlLbl val="0"/>
      </c:catAx>
      <c:valAx>
        <c:axId val="3227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7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# of  </a:t>
            </a:r>
            <a:r>
              <a:rPr lang="en-US" u="sng" dirty="0"/>
              <a:t>Screened</a:t>
            </a:r>
            <a:r>
              <a:rPr lang="en-US" u="sng" baseline="0" dirty="0"/>
              <a:t> In </a:t>
            </a:r>
            <a:r>
              <a:rPr lang="en-US" baseline="0" dirty="0"/>
              <a:t>Complaints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Screened In complaints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Year Average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</c:v>
                </c:pt>
                <c:pt idx="1">
                  <c:v>71</c:v>
                </c:pt>
                <c:pt idx="2">
                  <c:v>48</c:v>
                </c:pt>
                <c:pt idx="3">
                  <c:v>55</c:v>
                </c:pt>
                <c:pt idx="4">
                  <c:v>56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9-4917-93B3-B1374B70C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73536"/>
        <c:axId val="32275072"/>
      </c:barChart>
      <c:catAx>
        <c:axId val="322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2275072"/>
        <c:crosses val="autoZero"/>
        <c:auto val="1"/>
        <c:lblAlgn val="ctr"/>
        <c:lblOffset val="100"/>
        <c:noMultiLvlLbl val="0"/>
      </c:catAx>
      <c:valAx>
        <c:axId val="3227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7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1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Outstanding</c:v>
                </c:pt>
                <c:pt idx="1">
                  <c:v>Preventative Measures</c:v>
                </c:pt>
                <c:pt idx="2">
                  <c:v>Written Reprimand</c:v>
                </c:pt>
                <c:pt idx="3">
                  <c:v>Disp.without Hearing</c:v>
                </c:pt>
                <c:pt idx="4">
                  <c:v>Resigned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7-485C-8F53-CC0E3B32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230272"/>
        <c:axId val="38232064"/>
        <c:axId val="0"/>
      </c:bar3DChart>
      <c:catAx>
        <c:axId val="3823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232064"/>
        <c:crosses val="autoZero"/>
        <c:auto val="1"/>
        <c:lblAlgn val="ctr"/>
        <c:lblOffset val="100"/>
        <c:noMultiLvlLbl val="0"/>
      </c:catAx>
      <c:valAx>
        <c:axId val="3823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23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486585010207057E-2"/>
          <c:y val="2.7965686274509804E-2"/>
          <c:w val="0.94153810634781765"/>
          <c:h val="0.779888258452987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Chiefs Complaints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year average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</c:v>
                </c:pt>
                <c:pt idx="1">
                  <c:v>38</c:v>
                </c:pt>
                <c:pt idx="2">
                  <c:v>22</c:v>
                </c:pt>
                <c:pt idx="3">
                  <c:v>37</c:v>
                </c:pt>
                <c:pt idx="4">
                  <c:v>22</c:v>
                </c:pt>
                <c:pt idx="5" formatCode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B-4E3F-83E2-9C9CE15B39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Substantiated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year average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42</c:v>
                </c:pt>
                <c:pt idx="1">
                  <c:v>27</c:v>
                </c:pt>
                <c:pt idx="2">
                  <c:v>18</c:v>
                </c:pt>
                <c:pt idx="3">
                  <c:v>26</c:v>
                </c:pt>
                <c:pt idx="4">
                  <c:v>16</c:v>
                </c:pt>
                <c:pt idx="5" formatCode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1B-4E3F-83E2-9C9CE15B3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256000"/>
        <c:axId val="38257792"/>
        <c:axId val="0"/>
      </c:bar3DChart>
      <c:catAx>
        <c:axId val="3825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8257792"/>
        <c:crosses val="autoZero"/>
        <c:auto val="1"/>
        <c:lblAlgn val="ctr"/>
        <c:lblOffset val="100"/>
        <c:noMultiLvlLbl val="0"/>
      </c:catAx>
      <c:valAx>
        <c:axId val="38257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82560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18487715077282008"/>
          <c:y val="0.89624922803767171"/>
          <c:w val="0.50865704286964131"/>
          <c:h val="6.209471977767484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SIU invoked mandate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year average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14</c:v>
                </c:pt>
                <c:pt idx="2">
                  <c:v>16</c:v>
                </c:pt>
                <c:pt idx="3">
                  <c:v>15</c:v>
                </c:pt>
                <c:pt idx="4">
                  <c:v>15</c:v>
                </c:pt>
                <c:pt idx="5" formatCode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8-4BCA-B400-F87E8FB197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Charge Laid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year average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18-4BCA-B400-F87E8FB19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10656"/>
        <c:axId val="38312192"/>
        <c:axId val="0"/>
      </c:bar3DChart>
      <c:catAx>
        <c:axId val="3831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8312192"/>
        <c:crosses val="autoZero"/>
        <c:auto val="1"/>
        <c:lblAlgn val="ctr"/>
        <c:lblOffset val="100"/>
        <c:noMultiLvlLbl val="0"/>
      </c:catAx>
      <c:valAx>
        <c:axId val="383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3106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1397880820454E-2"/>
          <c:y val="3.2096456692913389E-2"/>
          <c:w val="0.94476329347720422"/>
          <c:h val="0.773549663713910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Pursuit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Yr. Avg.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24</c:v>
                </c:pt>
                <c:pt idx="2">
                  <c:v>37</c:v>
                </c:pt>
                <c:pt idx="3">
                  <c:v>42</c:v>
                </c:pt>
                <c:pt idx="4">
                  <c:v>27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6-4AF1-9A09-FEED954387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Pursuit Not Initiated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5 Yr. Avg.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33</c:v>
                </c:pt>
                <c:pt idx="2">
                  <c:v>33</c:v>
                </c:pt>
                <c:pt idx="3">
                  <c:v>29</c:v>
                </c:pt>
                <c:pt idx="4">
                  <c:v>28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6-4AF1-9A09-FEED95438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38340864"/>
        <c:axId val="38346752"/>
        <c:axId val="0"/>
      </c:bar3DChart>
      <c:catAx>
        <c:axId val="383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8346752"/>
        <c:crosses val="autoZero"/>
        <c:auto val="1"/>
        <c:lblAlgn val="ctr"/>
        <c:lblOffset val="100"/>
        <c:noMultiLvlLbl val="0"/>
      </c:catAx>
      <c:valAx>
        <c:axId val="38346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34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754726839700592"/>
          <c:y val="0.91209584153543311"/>
          <c:w val="0.56144855156994267"/>
          <c:h val="7.2279158464566923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D714AF-F402-4CF9-98EA-C0760C88B1C0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0C18EF-6736-43D2-8F30-0F67391BCC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9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2E1C6E-AB31-4D98-B8EB-9AC188B0E3F2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6B5C1C-39C3-4A95-8EB0-414DCA5B6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3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6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2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24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9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34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2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3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1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US" baseline="0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5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3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6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8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7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5C1C-39C3-4A95-8EB0-414DCA5B63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9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hamilton-police-service-canada-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policehamilton" TargetMode="External"/><Relationship Id="rId5" Type="http://schemas.openxmlformats.org/officeDocument/2006/relationships/hyperlink" Target="https://www.facebook.com/HamiltonPolice/" TargetMode="External"/><Relationship Id="rId4" Type="http://schemas.openxmlformats.org/officeDocument/2006/relationships/hyperlink" Target="https://twitter.com/hamiltonpolic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hamilton-police-service-canada-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policehamilton" TargetMode="External"/><Relationship Id="rId5" Type="http://schemas.openxmlformats.org/officeDocument/2006/relationships/hyperlink" Target="https://www.facebook.com/HamiltonPolice/" TargetMode="External"/><Relationship Id="rId4" Type="http://schemas.openxmlformats.org/officeDocument/2006/relationships/hyperlink" Target="https://twitter.com/hamiltonpolice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hamilton-police-service-canada-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policehamilton" TargetMode="External"/><Relationship Id="rId5" Type="http://schemas.openxmlformats.org/officeDocument/2006/relationships/hyperlink" Target="https://www.facebook.com/HamiltonPolice/" TargetMode="External"/><Relationship Id="rId4" Type="http://schemas.openxmlformats.org/officeDocument/2006/relationships/hyperlink" Target="https://twitter.com/hamiltonpolic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hamilton-police-service-canada-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policehamilton" TargetMode="External"/><Relationship Id="rId5" Type="http://schemas.openxmlformats.org/officeDocument/2006/relationships/hyperlink" Target="https://www.facebook.com/HamiltonPolice/" TargetMode="External"/><Relationship Id="rId4" Type="http://schemas.openxmlformats.org/officeDocument/2006/relationships/hyperlink" Target="https://twitter.com/hamiltonpolic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872" y="838200"/>
            <a:ext cx="7732928" cy="609600"/>
          </a:xfrm>
          <a:prstGeom prst="rect">
            <a:avLst/>
          </a:prstGeom>
        </p:spPr>
        <p:txBody>
          <a:bodyPr/>
          <a:lstStyle>
            <a:lvl1pPr>
              <a:defRPr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78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2"/>
            <a:ext cx="1600200" cy="5821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25468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4917" y="2026852"/>
            <a:ext cx="4724875" cy="671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437181" y="6553200"/>
            <a:ext cx="706819" cy="259378"/>
            <a:chOff x="8437181" y="6553200"/>
            <a:chExt cx="706819" cy="259378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8461623" y="6553200"/>
              <a:ext cx="627197" cy="145358"/>
              <a:chOff x="6324607" y="4569666"/>
              <a:chExt cx="1402944" cy="306477"/>
            </a:xfrm>
          </p:grpSpPr>
          <p:pic>
            <p:nvPicPr>
              <p:cNvPr id="20" name="Picture 3" descr="E:\Branding\SocialMediaIcons_Black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7" y="4570833"/>
                <a:ext cx="1402944" cy="302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20"/>
              <p:cNvGrpSpPr/>
              <p:nvPr userDrawn="1"/>
            </p:nvGrpSpPr>
            <p:grpSpPr>
              <a:xfrm>
                <a:off x="6324607" y="4569666"/>
                <a:ext cx="1387644" cy="306477"/>
                <a:chOff x="6324600" y="4498973"/>
                <a:chExt cx="1387644" cy="306477"/>
              </a:xfrm>
            </p:grpSpPr>
            <p:sp>
              <p:nvSpPr>
                <p:cNvPr id="22" name="Rectangle 21">
                  <a:hlinkClick r:id="rId4"/>
                </p:cNvPr>
                <p:cNvSpPr/>
                <p:nvPr userDrawn="1"/>
              </p:nvSpPr>
              <p:spPr>
                <a:xfrm>
                  <a:off x="6324600" y="4501817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>
                  <a:hlinkClick r:id="rId5"/>
                </p:cNvPr>
                <p:cNvSpPr/>
                <p:nvPr userDrawn="1"/>
              </p:nvSpPr>
              <p:spPr>
                <a:xfrm>
                  <a:off x="6689565" y="4502984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hlinkClick r:id="rId6"/>
                </p:cNvPr>
                <p:cNvSpPr/>
                <p:nvPr userDrawn="1"/>
              </p:nvSpPr>
              <p:spPr>
                <a:xfrm>
                  <a:off x="7066082" y="4500140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>
                  <a:hlinkClick r:id="rId7"/>
                </p:cNvPr>
                <p:cNvSpPr/>
                <p:nvPr userDrawn="1"/>
              </p:nvSpPr>
              <p:spPr>
                <a:xfrm>
                  <a:off x="7425338" y="4498973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9" name="TextBox 18"/>
            <p:cNvSpPr txBox="1"/>
            <p:nvPr userDrawn="1"/>
          </p:nvSpPr>
          <p:spPr>
            <a:xfrm>
              <a:off x="8437181" y="6720245"/>
              <a:ext cx="706819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65000"/>
                    </a:schemeClr>
                  </a:solidFill>
                </a:rPr>
                <a:t>Hamiltonpolice.on.ca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4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199" y="4800600"/>
            <a:ext cx="5930757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610474" y="76200"/>
            <a:ext cx="5891118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4BA92D5-B746-4A73-A716-DB781D5D2D2A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55791" y="2102574"/>
            <a:ext cx="4724875" cy="67117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437181" y="6553200"/>
            <a:ext cx="706819" cy="259378"/>
            <a:chOff x="8437181" y="6553200"/>
            <a:chExt cx="706819" cy="259378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8461623" y="6553200"/>
              <a:ext cx="627197" cy="145358"/>
              <a:chOff x="6324607" y="4569666"/>
              <a:chExt cx="1402944" cy="306477"/>
            </a:xfrm>
          </p:grpSpPr>
          <p:pic>
            <p:nvPicPr>
              <p:cNvPr id="16" name="Picture 3" descr="E:\Branding\SocialMediaIcons_Black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7" y="4570833"/>
                <a:ext cx="1402944" cy="302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 userDrawn="1"/>
            </p:nvGrpSpPr>
            <p:grpSpPr>
              <a:xfrm>
                <a:off x="6324607" y="4569666"/>
                <a:ext cx="1387644" cy="306477"/>
                <a:chOff x="6324600" y="4498973"/>
                <a:chExt cx="1387644" cy="306477"/>
              </a:xfrm>
            </p:grpSpPr>
            <p:sp>
              <p:nvSpPr>
                <p:cNvPr id="18" name="Rectangle 17">
                  <a:hlinkClick r:id="rId4"/>
                </p:cNvPr>
                <p:cNvSpPr/>
                <p:nvPr userDrawn="1"/>
              </p:nvSpPr>
              <p:spPr>
                <a:xfrm>
                  <a:off x="6324600" y="4501817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hlinkClick r:id="rId5"/>
                </p:cNvPr>
                <p:cNvSpPr/>
                <p:nvPr userDrawn="1"/>
              </p:nvSpPr>
              <p:spPr>
                <a:xfrm>
                  <a:off x="6689565" y="4502984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>
                  <a:hlinkClick r:id="rId6"/>
                </p:cNvPr>
                <p:cNvSpPr/>
                <p:nvPr userDrawn="1"/>
              </p:nvSpPr>
              <p:spPr>
                <a:xfrm>
                  <a:off x="7066082" y="4500140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hlinkClick r:id="rId7"/>
                </p:cNvPr>
                <p:cNvSpPr/>
                <p:nvPr userDrawn="1"/>
              </p:nvSpPr>
              <p:spPr>
                <a:xfrm>
                  <a:off x="7425338" y="4498973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" name="TextBox 14"/>
            <p:cNvSpPr txBox="1"/>
            <p:nvPr userDrawn="1"/>
          </p:nvSpPr>
          <p:spPr>
            <a:xfrm>
              <a:off x="8437181" y="6720245"/>
              <a:ext cx="706819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75000"/>
                    </a:schemeClr>
                  </a:solidFill>
                </a:rPr>
                <a:t>Hamiltonpolice.on.ca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0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467600" cy="685800"/>
          </a:xfrm>
          <a:prstGeom prst="rect">
            <a:avLst/>
          </a:prstGeom>
        </p:spPr>
        <p:txBody>
          <a:bodyPr/>
          <a:lstStyle>
            <a:lvl1pPr>
              <a:def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873" y="838202"/>
            <a:ext cx="7199528" cy="579439"/>
          </a:xfrm>
          <a:prstGeom prst="rect">
            <a:avLst/>
          </a:prstGeom>
        </p:spPr>
        <p:txBody>
          <a:bodyPr/>
          <a:lstStyle>
            <a:lvl1pPr>
              <a:def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2895600" cy="1295400"/>
          </a:xfrm>
          <a:prstGeom prst="rect">
            <a:avLst/>
          </a:prstGeom>
        </p:spPr>
        <p:txBody>
          <a:bodyPr/>
          <a:lstStyle>
            <a:lvl1pPr>
              <a:def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1"/>
            <a:ext cx="4724400" cy="5973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47800"/>
            <a:ext cx="2895600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55791" y="2102577"/>
            <a:ext cx="4724875" cy="671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437181" y="6553200"/>
            <a:ext cx="706819" cy="259378"/>
            <a:chOff x="8437181" y="6553200"/>
            <a:chExt cx="706819" cy="2593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461623" y="6553200"/>
              <a:ext cx="627197" cy="145358"/>
              <a:chOff x="6324607" y="4569666"/>
              <a:chExt cx="1402944" cy="306477"/>
            </a:xfrm>
          </p:grpSpPr>
          <p:pic>
            <p:nvPicPr>
              <p:cNvPr id="21" name="Picture 3" descr="E:\Branding\SocialMediaIcons_Black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7" y="4570833"/>
                <a:ext cx="1402944" cy="302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/>
              <p:cNvGrpSpPr/>
              <p:nvPr userDrawn="1"/>
            </p:nvGrpSpPr>
            <p:grpSpPr>
              <a:xfrm>
                <a:off x="6324607" y="4569666"/>
                <a:ext cx="1387644" cy="306477"/>
                <a:chOff x="6324600" y="4498973"/>
                <a:chExt cx="1387644" cy="306477"/>
              </a:xfrm>
            </p:grpSpPr>
            <p:sp>
              <p:nvSpPr>
                <p:cNvPr id="23" name="Rectangle 22">
                  <a:hlinkClick r:id="rId4"/>
                </p:cNvPr>
                <p:cNvSpPr/>
                <p:nvPr userDrawn="1"/>
              </p:nvSpPr>
              <p:spPr>
                <a:xfrm>
                  <a:off x="6324600" y="4501817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hlinkClick r:id="rId5"/>
                </p:cNvPr>
                <p:cNvSpPr/>
                <p:nvPr userDrawn="1"/>
              </p:nvSpPr>
              <p:spPr>
                <a:xfrm>
                  <a:off x="6689565" y="4502984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>
                  <a:hlinkClick r:id="rId6"/>
                </p:cNvPr>
                <p:cNvSpPr/>
                <p:nvPr userDrawn="1"/>
              </p:nvSpPr>
              <p:spPr>
                <a:xfrm>
                  <a:off x="7066082" y="4500140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hlinkClick r:id="rId7"/>
                </p:cNvPr>
                <p:cNvSpPr/>
                <p:nvPr userDrawn="1"/>
              </p:nvSpPr>
              <p:spPr>
                <a:xfrm>
                  <a:off x="7425338" y="4498973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" name="TextBox 19"/>
            <p:cNvSpPr txBox="1"/>
            <p:nvPr userDrawn="1"/>
          </p:nvSpPr>
          <p:spPr>
            <a:xfrm>
              <a:off x="8437181" y="6720245"/>
              <a:ext cx="706819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65000"/>
                    </a:schemeClr>
                  </a:solidFill>
                </a:rPr>
                <a:t>Hamiltonpolice.on.ca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4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1"/>
            <a:ext cx="7238999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0474" y="76200"/>
            <a:ext cx="5891118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55791" y="2102577"/>
            <a:ext cx="4724875" cy="671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437181" y="6553200"/>
            <a:ext cx="706819" cy="259378"/>
            <a:chOff x="8437181" y="6553200"/>
            <a:chExt cx="706819" cy="2593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461623" y="6553200"/>
              <a:ext cx="627197" cy="145358"/>
              <a:chOff x="6324607" y="4569666"/>
              <a:chExt cx="1402944" cy="306477"/>
            </a:xfrm>
          </p:grpSpPr>
          <p:pic>
            <p:nvPicPr>
              <p:cNvPr id="21" name="Picture 3" descr="E:\Branding\SocialMediaIcons_Black.pn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7" y="4570833"/>
                <a:ext cx="1402944" cy="302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Group 21"/>
              <p:cNvGrpSpPr/>
              <p:nvPr userDrawn="1"/>
            </p:nvGrpSpPr>
            <p:grpSpPr>
              <a:xfrm>
                <a:off x="6324607" y="4569666"/>
                <a:ext cx="1387644" cy="306477"/>
                <a:chOff x="6324600" y="4498973"/>
                <a:chExt cx="1387644" cy="306477"/>
              </a:xfrm>
            </p:grpSpPr>
            <p:sp>
              <p:nvSpPr>
                <p:cNvPr id="23" name="Rectangle 22">
                  <a:hlinkClick r:id="rId4"/>
                </p:cNvPr>
                <p:cNvSpPr/>
                <p:nvPr userDrawn="1"/>
              </p:nvSpPr>
              <p:spPr>
                <a:xfrm>
                  <a:off x="6324600" y="4501817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hlinkClick r:id="rId5"/>
                </p:cNvPr>
                <p:cNvSpPr/>
                <p:nvPr userDrawn="1"/>
              </p:nvSpPr>
              <p:spPr>
                <a:xfrm>
                  <a:off x="6689565" y="4502984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>
                  <a:hlinkClick r:id="rId6"/>
                </p:cNvPr>
                <p:cNvSpPr/>
                <p:nvPr userDrawn="1"/>
              </p:nvSpPr>
              <p:spPr>
                <a:xfrm>
                  <a:off x="7066082" y="4500140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>
                  <a:hlinkClick r:id="rId7"/>
                </p:cNvPr>
                <p:cNvSpPr/>
                <p:nvPr userDrawn="1"/>
              </p:nvSpPr>
              <p:spPr>
                <a:xfrm>
                  <a:off x="7425338" y="4498973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" name="TextBox 19"/>
            <p:cNvSpPr txBox="1"/>
            <p:nvPr userDrawn="1"/>
          </p:nvSpPr>
          <p:spPr>
            <a:xfrm>
              <a:off x="8437181" y="6720245"/>
              <a:ext cx="706819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65000"/>
                    </a:schemeClr>
                  </a:solidFill>
                </a:rPr>
                <a:t>Hamiltonpolice.on.ca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1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linkedin.com/company/hamilton-police-service-canada-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youtube.com/user/policehamilton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HamiltonPolice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twitter.com/hamiltonpolic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0973"/>
            <a:ext cx="8229600" cy="510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9B2B4-3F53-4E8B-A6FD-AF511E5363A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437181" y="6553200"/>
            <a:ext cx="706819" cy="259378"/>
            <a:chOff x="8437181" y="6553200"/>
            <a:chExt cx="706819" cy="259378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8461623" y="6553200"/>
              <a:ext cx="627197" cy="145358"/>
              <a:chOff x="6324607" y="4569666"/>
              <a:chExt cx="1402944" cy="306477"/>
            </a:xfrm>
          </p:grpSpPr>
          <p:pic>
            <p:nvPicPr>
              <p:cNvPr id="16" name="Picture 3" descr="E:\Branding\SocialMediaIcons_Black.png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7" y="4570833"/>
                <a:ext cx="1402944" cy="302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Group 16"/>
              <p:cNvGrpSpPr/>
              <p:nvPr userDrawn="1"/>
            </p:nvGrpSpPr>
            <p:grpSpPr>
              <a:xfrm>
                <a:off x="6324607" y="4569666"/>
                <a:ext cx="1387644" cy="306477"/>
                <a:chOff x="6324600" y="4498973"/>
                <a:chExt cx="1387644" cy="306477"/>
              </a:xfrm>
            </p:grpSpPr>
            <p:sp>
              <p:nvSpPr>
                <p:cNvPr id="18" name="Rectangle 17">
                  <a:hlinkClick r:id="rId14"/>
                </p:cNvPr>
                <p:cNvSpPr/>
                <p:nvPr userDrawn="1"/>
              </p:nvSpPr>
              <p:spPr>
                <a:xfrm>
                  <a:off x="6324600" y="4501817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hlinkClick r:id="rId15"/>
                </p:cNvPr>
                <p:cNvSpPr/>
                <p:nvPr userDrawn="1"/>
              </p:nvSpPr>
              <p:spPr>
                <a:xfrm>
                  <a:off x="6689565" y="4502984"/>
                  <a:ext cx="304800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>
                  <a:hlinkClick r:id="rId16"/>
                </p:cNvPr>
                <p:cNvSpPr/>
                <p:nvPr userDrawn="1"/>
              </p:nvSpPr>
              <p:spPr>
                <a:xfrm>
                  <a:off x="7066082" y="4500140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hlinkClick r:id="rId17"/>
                </p:cNvPr>
                <p:cNvSpPr/>
                <p:nvPr userDrawn="1"/>
              </p:nvSpPr>
              <p:spPr>
                <a:xfrm>
                  <a:off x="7425338" y="4498973"/>
                  <a:ext cx="286906" cy="30246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" name="TextBox 1"/>
            <p:cNvSpPr txBox="1"/>
            <p:nvPr userDrawn="1"/>
          </p:nvSpPr>
          <p:spPr>
            <a:xfrm>
              <a:off x="8437181" y="6720245"/>
              <a:ext cx="706819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>
                      <a:lumMod val="65000"/>
                    </a:schemeClr>
                  </a:solidFill>
                </a:rPr>
                <a:t>Hamiltonpolice.on.ca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" y="90823"/>
            <a:ext cx="4724875" cy="6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733800"/>
          </a:xfrm>
        </p:spPr>
        <p:txBody>
          <a:bodyPr/>
          <a:lstStyle/>
          <a:p>
            <a:r>
              <a:rPr lang="en-US" sz="4800" dirty="0"/>
              <a:t>Hamilton Police Service</a:t>
            </a: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900" dirty="0"/>
            </a:br>
            <a:br>
              <a:rPr lang="en-US" sz="900" dirty="0"/>
            </a:br>
            <a:r>
              <a:rPr lang="en-US" sz="3600" dirty="0"/>
              <a:t>Professional Standards Branch</a:t>
            </a:r>
            <a:br>
              <a:rPr lang="en-US" sz="3600" dirty="0"/>
            </a:br>
            <a:r>
              <a:rPr lang="en-US" sz="3600" dirty="0"/>
              <a:t>Annual Report 2020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/>
              <a:t>Supt Nancy Goodes-Ritchie</a:t>
            </a:r>
            <a:br>
              <a:rPr lang="en-US" sz="1800" dirty="0"/>
            </a:br>
            <a:r>
              <a:rPr lang="en-US" sz="1800" dirty="0"/>
              <a:t>Presented:  April 23, 2021</a:t>
            </a:r>
            <a:endParaRPr lang="en-US" dirty="0"/>
          </a:p>
        </p:txBody>
      </p:sp>
      <p:pic>
        <p:nvPicPr>
          <p:cNvPr id="4" name="Picture 3" descr="HPS White 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050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79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D62900"/>
                </a:solidFill>
              </a:rPr>
              <a:t>Chief’s Complaints</a:t>
            </a:r>
            <a:br>
              <a:rPr lang="en-US" sz="2800" dirty="0">
                <a:solidFill>
                  <a:srgbClr val="D62900"/>
                </a:solidFill>
              </a:rPr>
            </a:br>
            <a:r>
              <a:rPr lang="en-US" sz="2800" dirty="0">
                <a:solidFill>
                  <a:srgbClr val="D62900"/>
                </a:solidFill>
              </a:rPr>
              <a:t>Penalty Dispositions</a:t>
            </a:r>
            <a:endParaRPr lang="en-US" sz="3600" dirty="0">
              <a:solidFill>
                <a:srgbClr val="D62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912267"/>
              </p:ext>
            </p:extLst>
          </p:nvPr>
        </p:nvGraphicFramePr>
        <p:xfrm>
          <a:off x="304800" y="17526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1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Chief’s Complaint Averages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452384"/>
              </p:ext>
            </p:extLst>
          </p:nvPr>
        </p:nvGraphicFramePr>
        <p:xfrm>
          <a:off x="457200" y="1524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Special Investigations Unit (SIU)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SIU was notified 20 times and mandate was invoked in 15 of the 20 notifications</a:t>
            </a:r>
          </a:p>
          <a:p>
            <a:pPr marL="1143000" lvl="1" indent="-342900">
              <a:buFont typeface="Arial" panose="020B0604020202020204" pitchFamily="34" charset="0"/>
              <a:buChar char="•"/>
            </a:pPr>
            <a:r>
              <a:rPr lang="en-US" dirty="0"/>
              <a:t>3 concluded by memo</a:t>
            </a:r>
          </a:p>
          <a:p>
            <a:pPr marL="1143000" lvl="1" indent="-342900">
              <a:buFont typeface="Arial" panose="020B0604020202020204" pitchFamily="34" charset="0"/>
              <a:buChar char="•"/>
            </a:pPr>
            <a:r>
              <a:rPr lang="en-US" dirty="0"/>
              <a:t>12 formal investigations</a:t>
            </a:r>
          </a:p>
          <a:p>
            <a:pPr marL="1600200" lvl="2" indent="45720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en-US" dirty="0"/>
              <a:t>4 concluded with no charges</a:t>
            </a:r>
          </a:p>
          <a:p>
            <a:pPr marL="1600200" lvl="2" indent="457200">
              <a:buFont typeface="Courier New" panose="02070309020205020404" pitchFamily="49" charset="0"/>
              <a:buChar char="o"/>
              <a:tabLst>
                <a:tab pos="1543050" algn="l"/>
              </a:tabLst>
            </a:pPr>
            <a:r>
              <a:rPr lang="en-US" dirty="0"/>
              <a:t>8 outstanding (at time of report)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SIU Invoked Mandate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53217"/>
              </p:ext>
            </p:extLst>
          </p:nvPr>
        </p:nvGraphicFramePr>
        <p:xfrm>
          <a:off x="457200" y="1524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Fail to Stop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23575"/>
              </p:ext>
            </p:extLst>
          </p:nvPr>
        </p:nvGraphicFramePr>
        <p:xfrm>
          <a:off x="457200" y="1371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rgbClr val="D62900"/>
                </a:solidFill>
              </a:rPr>
              <a:t>Commendations, Awards and Letters</a:t>
            </a:r>
            <a:endParaRPr lang="en-US" dirty="0">
              <a:solidFill>
                <a:srgbClr val="D62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1"/>
            <a:ext cx="8001000" cy="4343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HPS received 72 good news letters with compliments of quality service</a:t>
            </a:r>
          </a:p>
          <a:p>
            <a:r>
              <a:rPr lang="en-US" sz="2800" dirty="0"/>
              <a:t>Issued 45 letters of recognition to public</a:t>
            </a:r>
          </a:p>
          <a:p>
            <a:r>
              <a:rPr lang="en-US" sz="2800" dirty="0"/>
              <a:t>Awarded 22 members with Member of the Month</a:t>
            </a:r>
          </a:p>
          <a:p>
            <a:r>
              <a:rPr lang="en-US" sz="2800" dirty="0"/>
              <a:t>Issued 129 commendations to members for exemplary service</a:t>
            </a:r>
          </a:p>
          <a:p>
            <a:r>
              <a:rPr lang="en-US" sz="2800" dirty="0"/>
              <a:t>3 Members received the Chief’s Pride Award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Questions?</a:t>
            </a:r>
            <a:endParaRPr lang="en-US" sz="6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D6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Development Division</a:t>
            </a:r>
            <a:endParaRPr lang="en-US" dirty="0">
              <a:solidFill>
                <a:srgbClr val="D62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6553200" cy="3916363"/>
          </a:xfrm>
        </p:spPr>
        <p:txBody>
          <a:bodyPr>
            <a:normAutofit/>
          </a:bodyPr>
          <a:lstStyle/>
          <a:p>
            <a:r>
              <a:rPr lang="en-US" sz="2800" dirty="0"/>
              <a:t>Professional Standards</a:t>
            </a:r>
          </a:p>
          <a:p>
            <a:r>
              <a:rPr lang="en-US" sz="2800" dirty="0"/>
              <a:t>SIU Liaison</a:t>
            </a:r>
          </a:p>
          <a:p>
            <a:r>
              <a:rPr lang="en-US" sz="2800" dirty="0"/>
              <a:t>Risk Management</a:t>
            </a:r>
          </a:p>
          <a:p>
            <a:r>
              <a:rPr lang="en-US" sz="2800" dirty="0"/>
              <a:t>Business Planning</a:t>
            </a:r>
          </a:p>
          <a:p>
            <a:r>
              <a:rPr lang="en-US" sz="2800" dirty="0"/>
              <a:t>Policy Development</a:t>
            </a:r>
          </a:p>
          <a:p>
            <a:r>
              <a:rPr lang="en-US" sz="2800" dirty="0"/>
              <a:t>Quality Assurance</a:t>
            </a:r>
          </a:p>
          <a:p>
            <a:r>
              <a:rPr lang="en-US" sz="2800" dirty="0"/>
              <a:t>Training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r>
              <a:rPr lang="en-US" sz="4000" dirty="0">
                <a:solidFill>
                  <a:srgbClr val="D6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Standards Branch</a:t>
            </a:r>
            <a:endParaRPr lang="en-US" sz="3600" dirty="0">
              <a:solidFill>
                <a:srgbClr val="D62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3916363"/>
          </a:xfrm>
        </p:spPr>
        <p:txBody>
          <a:bodyPr>
            <a:normAutofit/>
          </a:bodyPr>
          <a:lstStyle/>
          <a:p>
            <a:r>
              <a:rPr lang="en-US" sz="2800" dirty="0"/>
              <a:t>Investigations from OIPRD</a:t>
            </a:r>
          </a:p>
          <a:p>
            <a:pPr lvl="1"/>
            <a:r>
              <a:rPr lang="en-US" dirty="0"/>
              <a:t>Includes conduct, policy and service complaints</a:t>
            </a:r>
          </a:p>
          <a:p>
            <a:r>
              <a:rPr lang="en-US" sz="2800" dirty="0"/>
              <a:t>SIU Liaison</a:t>
            </a:r>
          </a:p>
          <a:p>
            <a:r>
              <a:rPr lang="en-US" sz="2800" dirty="0"/>
              <a:t>Internal investigations (Chief’s Complaints), including Workplace Violence / Harassment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r>
              <a:rPr lang="en-US" sz="4000" dirty="0">
                <a:solidFill>
                  <a:srgbClr val="D62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Complaints</a:t>
            </a:r>
            <a:endParaRPr lang="en-US" sz="3600" dirty="0">
              <a:solidFill>
                <a:srgbClr val="D62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In 2020, HPS had </a:t>
            </a:r>
            <a:r>
              <a:rPr lang="en-US" sz="2600" b="1" dirty="0"/>
              <a:t>316,891</a:t>
            </a:r>
            <a:r>
              <a:rPr lang="en-US" sz="2600" dirty="0"/>
              <a:t> CAD generated calls yet only 133 public complaints filed = </a:t>
            </a:r>
            <a:r>
              <a:rPr lang="en-US" sz="2600" b="1" dirty="0"/>
              <a:t>0.04%</a:t>
            </a:r>
          </a:p>
          <a:p>
            <a:endParaRPr lang="en-US" sz="2600" dirty="0"/>
          </a:p>
          <a:p>
            <a:r>
              <a:rPr lang="en-US" sz="2600" dirty="0"/>
              <a:t>Of the 133 complaints the following are the breakdown of complaint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122 Conduct complaints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6 Service complaint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0 Policy complaints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5 Customer Service Resolutions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However, of the 133 Complaints, only 56 were screened in for investigation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Complaint Averages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420190"/>
              </p:ext>
            </p:extLst>
          </p:nvPr>
        </p:nvGraphicFramePr>
        <p:xfrm>
          <a:off x="533400" y="12954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8674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 Cumulative of all possible complaints for the year (Service, Policy, Conduct</a:t>
            </a:r>
            <a:r>
              <a:rPr lang="en-US" sz="1100" b="1" dirty="0"/>
              <a:t>,</a:t>
            </a:r>
            <a:r>
              <a:rPr lang="en-US" sz="1400" b="1" dirty="0"/>
              <a:t> Customer Service Resolutions)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4495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Complaint Averages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97006"/>
              </p:ext>
            </p:extLst>
          </p:nvPr>
        </p:nvGraphicFramePr>
        <p:xfrm>
          <a:off x="533400" y="12954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8674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 Cumulative of all possible complaints for the year (Service, Policy, Conduct</a:t>
            </a:r>
            <a:r>
              <a:rPr lang="en-US" sz="1100" b="1" dirty="0"/>
              <a:t>,</a:t>
            </a:r>
            <a:r>
              <a:rPr lang="en-US" sz="1400" b="1" dirty="0"/>
              <a:t> Customer Service Resolutions)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11544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D62900"/>
                </a:solidFill>
              </a:rPr>
              <a:t>OIPRD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620000" cy="3916363"/>
          </a:xfrm>
        </p:spPr>
        <p:txBody>
          <a:bodyPr>
            <a:normAutofit/>
          </a:bodyPr>
          <a:lstStyle/>
          <a:p>
            <a:r>
              <a:rPr lang="en-US" dirty="0"/>
              <a:t> 6 Service Complaints</a:t>
            </a:r>
          </a:p>
          <a:p>
            <a:r>
              <a:rPr lang="en-US" dirty="0"/>
              <a:t>45 Conduct Investigations</a:t>
            </a:r>
          </a:p>
          <a:p>
            <a:pPr marL="571500" indent="-228600"/>
            <a:r>
              <a:rPr lang="en-US" sz="2400" dirty="0"/>
              <a:t>11 complaints withdrawn</a:t>
            </a:r>
          </a:p>
          <a:p>
            <a:pPr marL="571500" indent="-228600"/>
            <a:r>
              <a:rPr lang="en-US" sz="2400" dirty="0"/>
              <a:t>9 Informal Resolutions</a:t>
            </a:r>
          </a:p>
          <a:p>
            <a:pPr marL="571500" indent="-228600"/>
            <a:r>
              <a:rPr lang="en-US" sz="2400" dirty="0"/>
              <a:t>21 complaints unsubstantiated</a:t>
            </a:r>
          </a:p>
          <a:p>
            <a:pPr marL="571500" indent="-228600"/>
            <a:r>
              <a:rPr lang="en-US" sz="2400" dirty="0"/>
              <a:t>2 remain open</a:t>
            </a:r>
          </a:p>
          <a:p>
            <a:pPr marL="571500" indent="-228600"/>
            <a:r>
              <a:rPr lang="en-US" sz="2400" dirty="0"/>
              <a:t>2 Officer had substantiated discipline</a:t>
            </a:r>
          </a:p>
          <a:p>
            <a:pPr marL="571500" indent="-228600"/>
            <a:r>
              <a:rPr lang="en-US" sz="2400" dirty="0"/>
              <a:t>0 Enhanced Mediation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143000"/>
          </a:xfrm>
        </p:spPr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Internal Investigations (Chief’s Complaints)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Total of 198 investigations, which includes:</a:t>
            </a:r>
          </a:p>
          <a:p>
            <a:pPr marL="0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Motor Vehicle Collisions (119)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Red Light Camera violations (31)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Missed Court (0)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Automatic Speed Enforcement (18)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Workplace Harassment (8)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Other Chief’s Complaints (22)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D62900"/>
                </a:solidFill>
              </a:rPr>
              <a:t>Other Chief’s Complaints</a:t>
            </a:r>
            <a:endParaRPr lang="en-US" dirty="0">
              <a:solidFill>
                <a:srgbClr val="D62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3916363"/>
          </a:xfrm>
        </p:spPr>
        <p:txBody>
          <a:bodyPr/>
          <a:lstStyle/>
          <a:p>
            <a:r>
              <a:rPr lang="en-US" sz="3000" dirty="0"/>
              <a:t>Total of 22 investigations involving </a:t>
            </a:r>
            <a:r>
              <a:rPr lang="en-US" sz="3000" b="1" dirty="0"/>
              <a:t>24 </a:t>
            </a:r>
            <a:r>
              <a:rPr lang="en-US" sz="3000" dirty="0"/>
              <a:t>members</a:t>
            </a:r>
          </a:p>
          <a:p>
            <a:pPr marL="0" indent="0">
              <a:buNone/>
            </a:pPr>
            <a:endParaRPr lang="en-US" sz="900" dirty="0"/>
          </a:p>
          <a:p>
            <a:pPr lvl="1" indent="571500">
              <a:buFont typeface="Arial" panose="020B0604020202020204" pitchFamily="34" charset="0"/>
              <a:buChar char="•"/>
            </a:pPr>
            <a:r>
              <a:rPr lang="en-US" dirty="0"/>
              <a:t>16 Substantiated</a:t>
            </a:r>
          </a:p>
          <a:p>
            <a:pPr lvl="1" indent="571500">
              <a:buFont typeface="Arial" panose="020B0604020202020204" pitchFamily="34" charset="0"/>
              <a:buChar char="•"/>
            </a:pPr>
            <a:r>
              <a:rPr lang="en-US" dirty="0"/>
              <a:t>1 Unsubstantiated</a:t>
            </a:r>
          </a:p>
          <a:p>
            <a:pPr lvl="1" indent="571500">
              <a:buFont typeface="Arial" panose="020B0604020202020204" pitchFamily="34" charset="0"/>
              <a:buChar char="•"/>
            </a:pPr>
            <a:r>
              <a:rPr lang="en-US" dirty="0"/>
              <a:t>5 Outstanding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9B2B4-3F53-4E8B-A6FD-AF511E5363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_HPS-2016-Template-Dark-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PS-Calibri-Std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_HPS-2016-Template-Dark-Basic</Template>
  <TotalTime>1540</TotalTime>
  <Words>399</Words>
  <Application>Microsoft Office PowerPoint</Application>
  <PresentationFormat>On-screen Show (4:3)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Wingdings</vt:lpstr>
      <vt:lpstr>Calibri</vt:lpstr>
      <vt:lpstr>Courier New</vt:lpstr>
      <vt:lpstr>_HPS-2016-Template-Dark-Basic</vt:lpstr>
      <vt:lpstr>Hamilton Police Service      Professional Standards Branch Annual Report 2020   Supt Nancy Goodes-Ritchie Presented:  April 23, 2021</vt:lpstr>
      <vt:lpstr>Professional Development Division</vt:lpstr>
      <vt:lpstr>Professional Standards Branch</vt:lpstr>
      <vt:lpstr>Public Complaints</vt:lpstr>
      <vt:lpstr>Complaint Averages</vt:lpstr>
      <vt:lpstr>Complaint Averages</vt:lpstr>
      <vt:lpstr>OIPRD Investigations</vt:lpstr>
      <vt:lpstr>Internal Investigations (Chief’s Complaints)</vt:lpstr>
      <vt:lpstr>Other Chief’s Complaints</vt:lpstr>
      <vt:lpstr>Chief’s Complaints Penalty Dispositions</vt:lpstr>
      <vt:lpstr>Chief’s Complaint Averages</vt:lpstr>
      <vt:lpstr>Special Investigations Unit (SIU)</vt:lpstr>
      <vt:lpstr>SIU Invoked Mandate</vt:lpstr>
      <vt:lpstr>Fail to Stop Reports</vt:lpstr>
      <vt:lpstr>Commendations, Awards and Letters</vt:lpstr>
      <vt:lpstr>PowerPoint Presentation</vt:lpstr>
    </vt:vector>
  </TitlesOfParts>
  <Company>Hamilton Police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Police Service   Professional Standards Branch Annual Report 2016   Supt N.Goodes-Ritchie April 2017</dc:title>
  <dc:creator>Goodes-Ritchie_Nancy</dc:creator>
  <cp:lastModifiedBy>Stevenson, Kirsten</cp:lastModifiedBy>
  <cp:revision>199</cp:revision>
  <cp:lastPrinted>2021-04-22T21:42:49Z</cp:lastPrinted>
  <dcterms:created xsi:type="dcterms:W3CDTF">2017-04-05T18:32:13Z</dcterms:created>
  <dcterms:modified xsi:type="dcterms:W3CDTF">2021-06-08T12:45:19Z</dcterms:modified>
</cp:coreProperties>
</file>