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charts/colors4.xml" ContentType="application/vnd.ms-office.chartcolorstyle+xml"/>
  <Override PartName="/ppt/notesMasters/notesMaster1.xml" ContentType="application/vnd.openxmlformats-officedocument.presentationml.notesMaster+xml"/>
  <Override PartName="/ppt/charts/chart5.xml" ContentType="application/vnd.openxmlformats-officedocument.drawingml.chart+xml"/>
  <Override PartName="/ppt/charts/style4.xml" ContentType="application/vnd.ms-office.chartstyle+xml"/>
  <Override PartName="/ppt/charts/colors1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2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57" r:id="rId1"/>
    <p:sldMasterId id="2147483661" r:id="rId2"/>
    <p:sldMasterId id="2147483701" r:id="rId3"/>
    <p:sldMasterId id="2147483713" r:id="rId4"/>
  </p:sldMasterIdLst>
  <p:notesMasterIdLst>
    <p:notesMasterId r:id="rId35"/>
  </p:notesMasterIdLst>
  <p:handoutMasterIdLst>
    <p:handoutMasterId r:id="rId36"/>
  </p:handoutMasterIdLst>
  <p:sldIdLst>
    <p:sldId id="382" r:id="rId5"/>
    <p:sldId id="263" r:id="rId6"/>
    <p:sldId id="449" r:id="rId7"/>
    <p:sldId id="450" r:id="rId8"/>
    <p:sldId id="452" r:id="rId9"/>
    <p:sldId id="420" r:id="rId10"/>
    <p:sldId id="451" r:id="rId11"/>
    <p:sldId id="448" r:id="rId12"/>
    <p:sldId id="447" r:id="rId13"/>
    <p:sldId id="439" r:id="rId14"/>
    <p:sldId id="425" r:id="rId15"/>
    <p:sldId id="440" r:id="rId16"/>
    <p:sldId id="458" r:id="rId17"/>
    <p:sldId id="424" r:id="rId18"/>
    <p:sldId id="427" r:id="rId19"/>
    <p:sldId id="428" r:id="rId20"/>
    <p:sldId id="429" r:id="rId21"/>
    <p:sldId id="422" r:id="rId22"/>
    <p:sldId id="434" r:id="rId23"/>
    <p:sldId id="438" r:id="rId24"/>
    <p:sldId id="431" r:id="rId25"/>
    <p:sldId id="383" r:id="rId26"/>
    <p:sldId id="455" r:id="rId27"/>
    <p:sldId id="443" r:id="rId28"/>
    <p:sldId id="456" r:id="rId29"/>
    <p:sldId id="396" r:id="rId30"/>
    <p:sldId id="459" r:id="rId31"/>
    <p:sldId id="454" r:id="rId32"/>
    <p:sldId id="460" r:id="rId33"/>
    <p:sldId id="283" r:id="rId34"/>
  </p:sldIdLst>
  <p:sldSz cx="12192000" cy="6858000"/>
  <p:notesSz cx="7010400" cy="92964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gen_Frank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A9D"/>
    <a:srgbClr val="094C82"/>
    <a:srgbClr val="E4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2" autoAdjust="0"/>
    <p:restoredTop sz="89535" autoAdjust="0"/>
  </p:normalViewPr>
  <p:slideViewPr>
    <p:cSldViewPr snapToGrid="0">
      <p:cViewPr varScale="1">
        <p:scale>
          <a:sx n="55" d="100"/>
          <a:sy n="55" d="100"/>
        </p:scale>
        <p:origin x="44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264"/>
    </p:cViewPr>
  </p:notesTextViewPr>
  <p:sorterViewPr>
    <p:cViewPr>
      <p:scale>
        <a:sx n="100" d="100"/>
        <a:sy n="100" d="100"/>
      </p:scale>
      <p:origin x="0" y="-413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S.Org\S2\CIAU\Budget\2023\Analysis\202311%20Activity%20Charts%20&amp;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HPS.Org\S2\CIAU\Budget\2023\Analysis\202311%20Activity%20Charts%20&amp;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58"/>
      <c:depthPercent val="13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235643459521829E-2"/>
          <c:y val="0.16651243165062299"/>
          <c:w val="0.82654202365673457"/>
          <c:h val="0.6179621282151972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explosion val="0"/>
            <c:spPr>
              <a:solidFill>
                <a:srgbClr val="094C8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0762-D541-8D37-5B14DB1814C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762-D541-8D37-5B14DB1814C1}"/>
              </c:ext>
            </c:extLst>
          </c:dPt>
          <c:dPt>
            <c:idx val="2"/>
            <c:bubble3D val="0"/>
            <c:spPr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762-D541-8D37-5B14DB1814C1}"/>
              </c:ext>
            </c:extLst>
          </c:dPt>
          <c:dPt>
            <c:idx val="3"/>
            <c:bubble3D val="0"/>
            <c:spPr>
              <a:solidFill>
                <a:srgbClr val="74C0A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762-D541-8D37-5B14DB1814C1}"/>
              </c:ext>
            </c:extLst>
          </c:dPt>
          <c:dPt>
            <c:idx val="4"/>
            <c:bubble3D val="0"/>
            <c:spPr>
              <a:solidFill>
                <a:srgbClr val="8EC6C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762-D541-8D37-5B14DB1814C1}"/>
              </c:ext>
            </c:extLst>
          </c:dPt>
          <c:dLbls>
            <c:dLbl>
              <c:idx val="0"/>
              <c:layout>
                <c:manualLayout>
                  <c:x val="0.11398678908333575"/>
                  <c:y val="-6.40765555067367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$11.45M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762-D541-8D37-5B14DB1814C1}"/>
                </c:ext>
              </c:extLst>
            </c:dLbl>
            <c:dLbl>
              <c:idx val="1"/>
              <c:layout>
                <c:manualLayout>
                  <c:x val="-0.10288143461798167"/>
                  <c:y val="-9.883934821865914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$0.52M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762-D541-8D37-5B14DB1814C1}"/>
                </c:ext>
              </c:extLst>
            </c:dLbl>
            <c:dLbl>
              <c:idx val="2"/>
              <c:layout>
                <c:manualLayout>
                  <c:x val="0.13021537038292041"/>
                  <c:y val="-9.42783083621166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$1.36</a:t>
                    </a:r>
                    <a:r>
                      <a:rPr lang="en-US" baseline="0" dirty="0"/>
                      <a:t> M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762-D541-8D37-5B14DB1814C1}"/>
                </c:ext>
              </c:extLst>
            </c:dLbl>
            <c:dLbl>
              <c:idx val="3"/>
              <c:layout>
                <c:manualLayout>
                  <c:x val="-5.7268722466960353E-2"/>
                  <c:y val="-3.69921294412070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62-D541-8D37-5B14DB1814C1}"/>
                </c:ext>
              </c:extLst>
            </c:dLbl>
            <c:dLbl>
              <c:idx val="4"/>
              <c:layout>
                <c:manualLayout>
                  <c:x val="-5.7268722466960353E-2"/>
                  <c:y val="-4.0355050299498554E-2"/>
                </c:manualLayout>
              </c:layout>
              <c:tx>
                <c:rich>
                  <a:bodyPr/>
                  <a:lstStyle/>
                  <a:p>
                    <a:fld id="{31F2630F-043E-4411-8D60-4381381351C3}" type="VALUE">
                      <a:rPr lang="en-US" sz="1197" b="0" i="0" u="none" strike="noStrike" kern="1200" baseline="0">
                        <a:solidFill>
                          <a:srgbClr val="000000">
                            <a:lumMod val="65000"/>
                            <a:lumOff val="35000"/>
                          </a:srgbClr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CA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762-D541-8D37-5B14DB181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Base Budget</c:v>
                </c:pt>
                <c:pt idx="1">
                  <c:v>Growth Related</c:v>
                </c:pt>
                <c:pt idx="2">
                  <c:v>New Pressures</c:v>
                </c:pt>
              </c:strCache>
            </c:strRef>
          </c:cat>
          <c:val>
            <c:numRef>
              <c:f>Sheet1!$B$2:$B$4</c:f>
              <c:numCache>
                <c:formatCode>_-"$"* #,##0_-;\-"$"* #,##0_-;_-"$"* "-"??_-;_-@_-</c:formatCode>
                <c:ptCount val="3"/>
                <c:pt idx="0">
                  <c:v>11450000</c:v>
                </c:pt>
                <c:pt idx="1">
                  <c:v>520000</c:v>
                </c:pt>
                <c:pt idx="2">
                  <c:v>1360000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762-D541-8D37-5B14DB1814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74274327685418"/>
          <c:y val="0.89791435857223645"/>
          <c:w val="0.53312231317086589"/>
          <c:h val="5.1358368318263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Total Community Demand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'FrontLine Demand'!$R$2:$R$11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crude</c:v>
                </c:pt>
              </c:strCache>
            </c:strRef>
          </c:cat>
          <c:val>
            <c:numRef>
              <c:f>'FrontLine Demand'!$S$2:$S$9</c:f>
              <c:numCache>
                <c:formatCode>_-* #,##0_-;\-* #,##0_-;_-* "-"??_-;_-@_-</c:formatCode>
                <c:ptCount val="8"/>
                <c:pt idx="0">
                  <c:v>139321</c:v>
                </c:pt>
                <c:pt idx="1">
                  <c:v>146785</c:v>
                </c:pt>
                <c:pt idx="2">
                  <c:v>146048</c:v>
                </c:pt>
                <c:pt idx="3">
                  <c:v>145787</c:v>
                </c:pt>
                <c:pt idx="4">
                  <c:v>139254</c:v>
                </c:pt>
                <c:pt idx="5">
                  <c:v>144649</c:v>
                </c:pt>
                <c:pt idx="6">
                  <c:v>144947</c:v>
                </c:pt>
                <c:pt idx="7">
                  <c:v>144823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9-4C45-93DC-B13C8D6FBEB6}"/>
            </c:ext>
          </c:extLst>
        </c:ser>
        <c:ser>
          <c:idx val="1"/>
          <c:order val="1"/>
          <c:tx>
            <c:v>Total Responded Events</c:v>
          </c:tx>
          <c:spPr>
            <a:solidFill>
              <a:srgbClr val="094C82"/>
            </a:solidFill>
            <a:ln>
              <a:noFill/>
            </a:ln>
            <a:effectLst/>
          </c:spPr>
          <c:invertIfNegative val="0"/>
          <c:cat>
            <c:strRef>
              <c:f>'FrontLine Demand'!$R$2:$R$11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crude</c:v>
                </c:pt>
              </c:strCache>
            </c:strRef>
          </c:cat>
          <c:val>
            <c:numRef>
              <c:f>'FrontLine Demand'!$U$2:$U$9</c:f>
              <c:numCache>
                <c:formatCode>_-* #,##0_-;\-* #,##0_-;_-* "-"??_-;_-@_-</c:formatCode>
                <c:ptCount val="8"/>
                <c:pt idx="0">
                  <c:v>91734</c:v>
                </c:pt>
                <c:pt idx="1">
                  <c:v>98397</c:v>
                </c:pt>
                <c:pt idx="2">
                  <c:v>97745</c:v>
                </c:pt>
                <c:pt idx="3">
                  <c:v>97901</c:v>
                </c:pt>
                <c:pt idx="4">
                  <c:v>90722</c:v>
                </c:pt>
                <c:pt idx="5">
                  <c:v>89942</c:v>
                </c:pt>
                <c:pt idx="6">
                  <c:v>92349</c:v>
                </c:pt>
                <c:pt idx="7">
                  <c:v>94908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A9-4C45-93DC-B13C8D6FB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492344"/>
        <c:axId val="200490376"/>
      </c:barChart>
      <c:catAx>
        <c:axId val="20049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90376"/>
        <c:crosses val="autoZero"/>
        <c:auto val="1"/>
        <c:lblAlgn val="ctr"/>
        <c:lblOffset val="100"/>
        <c:noMultiLvlLbl val="0"/>
      </c:catAx>
      <c:valAx>
        <c:axId val="200490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92344"/>
        <c:crosses val="autoZero"/>
        <c:crossBetween val="between"/>
        <c:minorUnit val="1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[202311 Activity Charts &amp; Analysis.xlsx]PivotChartTable19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/>
              <a:t>Violent</a:t>
            </a:r>
            <a:r>
              <a:rPr lang="en-CA" baseline="0"/>
              <a:t> CSI Ranking, Trended (GTHA Only)</a:t>
            </a:r>
            <a:endParaRPr lang="en-CA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9"/>
        <c:spPr>
          <a:solidFill>
            <a:schemeClr val="accent1"/>
          </a:solidFill>
          <a:ln w="38100" cap="rnd">
            <a:solidFill>
              <a:schemeClr val="accent3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38100">
              <a:solidFill>
                <a:schemeClr val="accent3"/>
              </a:solidFill>
              <a:prstDash val="solid"/>
            </a:ln>
            <a:effectLst/>
          </c:spPr>
        </c:marker>
      </c:pivotFmt>
      <c:pivotFmt>
        <c:idx val="20"/>
        <c:spPr>
          <a:solidFill>
            <a:schemeClr val="accent1"/>
          </a:solidFill>
          <a:ln w="28575" cap="rnd">
            <a:solidFill>
              <a:schemeClr val="accent4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  <a:prstDash val="sysDot"/>
            </a:ln>
            <a:effectLst/>
          </c:spPr>
        </c:marker>
      </c:pivotFmt>
      <c:pivotFmt>
        <c:idx val="21"/>
        <c:spPr>
          <a:solidFill>
            <a:schemeClr val="accent1"/>
          </a:solidFill>
          <a:ln w="28575" cap="rnd">
            <a:solidFill>
              <a:schemeClr val="accent6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  <a:prstDash val="sysDot"/>
            </a:ln>
            <a:effectLst/>
          </c:spPr>
        </c:marker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  <a:prstDash val="sysDot"/>
            </a:ln>
            <a:effectLst/>
          </c:spPr>
        </c:marker>
      </c:pivotFmt>
      <c:pivotFmt>
        <c:idx val="23"/>
        <c:spPr>
          <a:solidFill>
            <a:schemeClr val="accent1"/>
          </a:solidFill>
          <a:ln w="28575" cap="rnd">
            <a:solidFill>
              <a:schemeClr val="accent2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  <a:prstDash val="sysDot"/>
            </a:ln>
            <a:effectLst/>
          </c:spPr>
        </c:marker>
      </c:pivotFmt>
      <c:pivotFmt>
        <c:idx val="24"/>
        <c:spPr>
          <a:solidFill>
            <a:schemeClr val="accent1"/>
          </a:solidFill>
          <a:ln w="28575" cap="rnd">
            <a:solidFill>
              <a:schemeClr val="accent5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5"/>
            </a:solidFill>
            <a:ln w="9525">
              <a:solidFill>
                <a:schemeClr val="accent5"/>
              </a:solidFill>
              <a:prstDash val="sysDot"/>
            </a:ln>
            <a:effectLst/>
          </c:spPr>
        </c:marker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  <a:prstDash val="sysDot"/>
            </a:ln>
            <a:effectLst/>
          </c:spPr>
        </c:marker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  <a:prstDash val="sysDot"/>
            </a:ln>
            <a:effectLst/>
          </c:spPr>
        </c:marker>
      </c:pivotFmt>
      <c:pivotFmt>
        <c:idx val="27"/>
        <c:spPr>
          <a:solidFill>
            <a:schemeClr val="accent1"/>
          </a:solidFill>
          <a:ln w="38100" cap="rnd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38100">
              <a:solidFill>
                <a:schemeClr val="accent3"/>
              </a:solidFill>
              <a:prstDash val="solid"/>
            </a:ln>
            <a:effectLst/>
          </c:spPr>
        </c:marker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  <a:prstDash val="sysDot"/>
            </a:ln>
            <a:effectLst/>
          </c:spPr>
        </c:marker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5"/>
            </a:solidFill>
            <a:ln w="9525">
              <a:solidFill>
                <a:schemeClr val="accent5"/>
              </a:solidFill>
              <a:prstDash val="sysDot"/>
            </a:ln>
            <a:effectLst/>
          </c:spPr>
        </c:marker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  <a:prstDash val="sysDot"/>
            </a:ln>
            <a:effectLst/>
          </c:spPr>
        </c:marker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  <a:prstDash val="sysDot"/>
            </a:ln>
            <a:effectLst/>
          </c:spPr>
        </c:marker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  <a:prstDash val="sysDot"/>
            </a:ln>
            <a:effectLst/>
          </c:spPr>
        </c:marker>
      </c:pivotFmt>
      <c:pivotFmt>
        <c:idx val="33"/>
        <c:spPr>
          <a:solidFill>
            <a:schemeClr val="accent1"/>
          </a:solidFill>
          <a:ln w="38100" cap="rnd">
            <a:solidFill>
              <a:schemeClr val="accent1"/>
            </a:solidFill>
            <a:prstDash val="solid"/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38100">
              <a:solidFill>
                <a:schemeClr val="accent3"/>
              </a:solidFill>
              <a:prstDash val="solid"/>
            </a:ln>
            <a:effectLst/>
          </c:spPr>
        </c:marker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  <a:prstDash val="sysDot"/>
            </a:ln>
            <a:effectLst/>
          </c:spPr>
        </c:marker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5"/>
            </a:solidFill>
            <a:ln w="9525">
              <a:solidFill>
                <a:schemeClr val="accent5"/>
              </a:solidFill>
              <a:prstDash val="sysDot"/>
            </a:ln>
            <a:effectLst/>
          </c:spPr>
        </c:marker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prstDash val="sysDot"/>
            <a:round/>
          </a:ln>
          <a:effectLst/>
        </c:spPr>
        <c:marker>
          <c:symbol val="circle"/>
          <c:size val="5"/>
          <c:spPr>
            <a:solidFill>
              <a:schemeClr val="accent6"/>
            </a:solidFill>
            <a:ln w="9525">
              <a:solidFill>
                <a:schemeClr val="accent6"/>
              </a:solidFill>
              <a:prstDash val="sysDot"/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v>Durham Region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ysDot"/>
              </a:ln>
              <a:effectLst/>
            </c:spPr>
          </c:marker>
          <c:cat>
            <c:strLit>
              <c:ptCount val="10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  <c:pt idx="4">
                <c:v>2017</c:v>
              </c:pt>
              <c:pt idx="5">
                <c:v>2018</c:v>
              </c:pt>
              <c:pt idx="6">
                <c:v>2019</c:v>
              </c:pt>
              <c:pt idx="7">
                <c:v>2020</c:v>
              </c:pt>
              <c:pt idx="8">
                <c:v>2021</c:v>
              </c:pt>
              <c:pt idx="9">
                <c:v>2022</c:v>
              </c:pt>
            </c:strLit>
          </c:cat>
          <c:val>
            <c:numLit>
              <c:formatCode>General</c:formatCode>
              <c:ptCount val="10"/>
              <c:pt idx="0">
                <c:v>51.08</c:v>
              </c:pt>
              <c:pt idx="1">
                <c:v>40.39</c:v>
              </c:pt>
              <c:pt idx="2">
                <c:v>43.84</c:v>
              </c:pt>
              <c:pt idx="3">
                <c:v>49.34</c:v>
              </c:pt>
              <c:pt idx="4">
                <c:v>55.18</c:v>
              </c:pt>
              <c:pt idx="5">
                <c:v>54.45</c:v>
              </c:pt>
              <c:pt idx="6">
                <c:v>53.7</c:v>
              </c:pt>
              <c:pt idx="7">
                <c:v>49.54</c:v>
              </c:pt>
              <c:pt idx="8">
                <c:v>53.36</c:v>
              </c:pt>
              <c:pt idx="9">
                <c:v>60.01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1815-40CC-A950-666D97F05489}"/>
            </c:ext>
          </c:extLst>
        </c:ser>
        <c:ser>
          <c:idx val="1"/>
          <c:order val="1"/>
          <c:tx>
            <c:v>Halton Region</c:v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prstDash val="sysDot"/>
              </a:ln>
              <a:effectLst/>
            </c:spPr>
          </c:marker>
          <c:cat>
            <c:strLit>
              <c:ptCount val="10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  <c:pt idx="4">
                <c:v>2017</c:v>
              </c:pt>
              <c:pt idx="5">
                <c:v>2018</c:v>
              </c:pt>
              <c:pt idx="6">
                <c:v>2019</c:v>
              </c:pt>
              <c:pt idx="7">
                <c:v>2020</c:v>
              </c:pt>
              <c:pt idx="8">
                <c:v>2021</c:v>
              </c:pt>
              <c:pt idx="9">
                <c:v>2022</c:v>
              </c:pt>
            </c:strLit>
          </c:cat>
          <c:val>
            <c:numLit>
              <c:formatCode>General</c:formatCode>
              <c:ptCount val="10"/>
              <c:pt idx="0">
                <c:v>19.97</c:v>
              </c:pt>
              <c:pt idx="1">
                <c:v>18.04</c:v>
              </c:pt>
              <c:pt idx="2">
                <c:v>20.71</c:v>
              </c:pt>
              <c:pt idx="3">
                <c:v>22.85</c:v>
              </c:pt>
              <c:pt idx="4">
                <c:v>29.63</c:v>
              </c:pt>
              <c:pt idx="5">
                <c:v>26.46</c:v>
              </c:pt>
              <c:pt idx="6">
                <c:v>27.41</c:v>
              </c:pt>
              <c:pt idx="7">
                <c:v>27.09</c:v>
              </c:pt>
              <c:pt idx="8">
                <c:v>24.5</c:v>
              </c:pt>
              <c:pt idx="9">
                <c:v>37.049999999999997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1815-40CC-A950-666D97F05489}"/>
            </c:ext>
          </c:extLst>
        </c:ser>
        <c:ser>
          <c:idx val="2"/>
          <c:order val="2"/>
          <c:tx>
            <c:v>Hamilton</c:v>
          </c:tx>
          <c:spPr>
            <a:ln w="38100" cap="rnd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  <a:prstDash val="solid"/>
              </a:ln>
              <a:effectLst/>
            </c:spPr>
          </c:marker>
          <c:cat>
            <c:strLit>
              <c:ptCount val="10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  <c:pt idx="4">
                <c:v>2017</c:v>
              </c:pt>
              <c:pt idx="5">
                <c:v>2018</c:v>
              </c:pt>
              <c:pt idx="6">
                <c:v>2019</c:v>
              </c:pt>
              <c:pt idx="7">
                <c:v>2020</c:v>
              </c:pt>
              <c:pt idx="8">
                <c:v>2021</c:v>
              </c:pt>
              <c:pt idx="9">
                <c:v>2022</c:v>
              </c:pt>
            </c:strLit>
          </c:cat>
          <c:val>
            <c:numLit>
              <c:formatCode>General</c:formatCode>
              <c:ptCount val="10"/>
              <c:pt idx="0">
                <c:v>73.48</c:v>
              </c:pt>
              <c:pt idx="1">
                <c:v>69.17</c:v>
              </c:pt>
              <c:pt idx="2">
                <c:v>67.77</c:v>
              </c:pt>
              <c:pt idx="3">
                <c:v>82.37</c:v>
              </c:pt>
              <c:pt idx="4">
                <c:v>92.4</c:v>
              </c:pt>
              <c:pt idx="5">
                <c:v>81.55</c:v>
              </c:pt>
              <c:pt idx="6">
                <c:v>89.28</c:v>
              </c:pt>
              <c:pt idx="7">
                <c:v>93.71</c:v>
              </c:pt>
              <c:pt idx="8">
                <c:v>93.23</c:v>
              </c:pt>
              <c:pt idx="9">
                <c:v>84.31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1815-40CC-A950-666D97F05489}"/>
            </c:ext>
          </c:extLst>
        </c:ser>
        <c:ser>
          <c:idx val="3"/>
          <c:order val="3"/>
          <c:tx>
            <c:v>Peel Region</c:v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sysDot"/>
              </a:ln>
              <a:effectLst/>
            </c:spPr>
          </c:marker>
          <c:cat>
            <c:strLit>
              <c:ptCount val="10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  <c:pt idx="4">
                <c:v>2017</c:v>
              </c:pt>
              <c:pt idx="5">
                <c:v>2018</c:v>
              </c:pt>
              <c:pt idx="6">
                <c:v>2019</c:v>
              </c:pt>
              <c:pt idx="7">
                <c:v>2020</c:v>
              </c:pt>
              <c:pt idx="8">
                <c:v>2021</c:v>
              </c:pt>
              <c:pt idx="9">
                <c:v>2022</c:v>
              </c:pt>
            </c:strLit>
          </c:cat>
          <c:val>
            <c:numLit>
              <c:formatCode>General</c:formatCode>
              <c:ptCount val="10"/>
              <c:pt idx="0">
                <c:v>51.76</c:v>
              </c:pt>
              <c:pt idx="1">
                <c:v>45.97</c:v>
              </c:pt>
              <c:pt idx="2">
                <c:v>48.49</c:v>
              </c:pt>
              <c:pt idx="3">
                <c:v>52.14</c:v>
              </c:pt>
              <c:pt idx="4">
                <c:v>55.52</c:v>
              </c:pt>
              <c:pt idx="5">
                <c:v>68.98</c:v>
              </c:pt>
              <c:pt idx="6">
                <c:v>64.59</c:v>
              </c:pt>
              <c:pt idx="7">
                <c:v>52.14</c:v>
              </c:pt>
              <c:pt idx="8">
                <c:v>49.37</c:v>
              </c:pt>
              <c:pt idx="9">
                <c:v>65.92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1815-40CC-A950-666D97F05489}"/>
            </c:ext>
          </c:extLst>
        </c:ser>
        <c:ser>
          <c:idx val="4"/>
          <c:order val="4"/>
          <c:tx>
            <c:v>Toronto</c:v>
          </c:tx>
          <c:spPr>
            <a:ln w="285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  <a:prstDash val="sysDot"/>
              </a:ln>
              <a:effectLst/>
            </c:spPr>
          </c:marker>
          <c:cat>
            <c:strLit>
              <c:ptCount val="10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  <c:pt idx="4">
                <c:v>2017</c:v>
              </c:pt>
              <c:pt idx="5">
                <c:v>2018</c:v>
              </c:pt>
              <c:pt idx="6">
                <c:v>2019</c:v>
              </c:pt>
              <c:pt idx="7">
                <c:v>2020</c:v>
              </c:pt>
              <c:pt idx="8">
                <c:v>2021</c:v>
              </c:pt>
              <c:pt idx="9">
                <c:v>2022</c:v>
              </c:pt>
            </c:strLit>
          </c:cat>
          <c:val>
            <c:numLit>
              <c:formatCode>General</c:formatCode>
              <c:ptCount val="10"/>
              <c:pt idx="0">
                <c:v>99.09</c:v>
              </c:pt>
              <c:pt idx="1">
                <c:v>94.31</c:v>
              </c:pt>
              <c:pt idx="2">
                <c:v>96.62</c:v>
              </c:pt>
              <c:pt idx="3">
                <c:v>103.94</c:v>
              </c:pt>
              <c:pt idx="4">
                <c:v>103.19</c:v>
              </c:pt>
              <c:pt idx="5">
                <c:v>109.55</c:v>
              </c:pt>
              <c:pt idx="6">
                <c:v>106.43</c:v>
              </c:pt>
              <c:pt idx="7">
                <c:v>90.7</c:v>
              </c:pt>
              <c:pt idx="8">
                <c:v>88.6</c:v>
              </c:pt>
              <c:pt idx="9">
                <c:v>91.66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1815-40CC-A950-666D97F05489}"/>
            </c:ext>
          </c:extLst>
        </c:ser>
        <c:ser>
          <c:idx val="5"/>
          <c:order val="5"/>
          <c:tx>
            <c:v>York Region</c:v>
          </c:tx>
          <c:spPr>
            <a:ln w="28575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prstDash val="sysDot"/>
              </a:ln>
              <a:effectLst/>
            </c:spPr>
          </c:marker>
          <c:cat>
            <c:strLit>
              <c:ptCount val="10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  <c:pt idx="4">
                <c:v>2017</c:v>
              </c:pt>
              <c:pt idx="5">
                <c:v>2018</c:v>
              </c:pt>
              <c:pt idx="6">
                <c:v>2019</c:v>
              </c:pt>
              <c:pt idx="7">
                <c:v>2020</c:v>
              </c:pt>
              <c:pt idx="8">
                <c:v>2021</c:v>
              </c:pt>
              <c:pt idx="9">
                <c:v>2022</c:v>
              </c:pt>
            </c:strLit>
          </c:cat>
          <c:val>
            <c:numLit>
              <c:formatCode>General</c:formatCode>
              <c:ptCount val="10"/>
              <c:pt idx="0">
                <c:v>33.67</c:v>
              </c:pt>
              <c:pt idx="1">
                <c:v>32.409999999999997</c:v>
              </c:pt>
              <c:pt idx="2">
                <c:v>33.380000000000003</c:v>
              </c:pt>
              <c:pt idx="3">
                <c:v>35.47</c:v>
              </c:pt>
              <c:pt idx="4">
                <c:v>44.51</c:v>
              </c:pt>
              <c:pt idx="5">
                <c:v>43</c:v>
              </c:pt>
              <c:pt idx="6">
                <c:v>50.39</c:v>
              </c:pt>
              <c:pt idx="7">
                <c:v>43.73</c:v>
              </c:pt>
              <c:pt idx="8">
                <c:v>46.68</c:v>
              </c:pt>
              <c:pt idx="9">
                <c:v>64.08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5-1815-40CC-A950-666D97F05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7218216"/>
        <c:axId val="537214936"/>
      </c:lineChart>
      <c:catAx>
        <c:axId val="53721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214936"/>
        <c:crosses val="autoZero"/>
        <c:auto val="1"/>
        <c:lblAlgn val="ctr"/>
        <c:lblOffset val="100"/>
        <c:noMultiLvlLbl val="0"/>
        <c:extLst/>
      </c:catAx>
      <c:valAx>
        <c:axId val="537214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Violent Crime Severity Index</a:t>
                </a:r>
                <a:endParaRPr lang="en-CA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218216"/>
        <c:crosses val="autoZero"/>
        <c:crossBetween val="between"/>
        <c:extLst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62878615498298"/>
          <c:y val="5.3091883235085999E-2"/>
          <c:w val="0.68386597769028901"/>
          <c:h val="0.8098443173521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5D3-4197-8BA9-D19D08B719E8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6-3E40-4385-BFBE-CC5921F921A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9613-4C56-84CD-F2BCA5C18478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13-4C56-84CD-F2BCA5C184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Sheet1!$A$2:$A$14</c:f>
              <c:strCache>
                <c:ptCount val="13"/>
                <c:pt idx="0">
                  <c:v>Halton Region</c:v>
                </c:pt>
                <c:pt idx="1">
                  <c:v>Waterloo Region</c:v>
                </c:pt>
                <c:pt idx="2">
                  <c:v>Durham Region</c:v>
                </c:pt>
                <c:pt idx="3">
                  <c:v>Ottawa</c:v>
                </c:pt>
                <c:pt idx="4">
                  <c:v>York Region</c:v>
                </c:pt>
                <c:pt idx="5">
                  <c:v>Hamilton</c:v>
                </c:pt>
                <c:pt idx="6">
                  <c:v>Median</c:v>
                </c:pt>
                <c:pt idx="7">
                  <c:v>London</c:v>
                </c:pt>
                <c:pt idx="8">
                  <c:v>Peel Region</c:v>
                </c:pt>
                <c:pt idx="9">
                  <c:v>Niagara Region</c:v>
                </c:pt>
                <c:pt idx="10">
                  <c:v>Sudbury</c:v>
                </c:pt>
                <c:pt idx="11">
                  <c:v>Toronto</c:v>
                </c:pt>
                <c:pt idx="12">
                  <c:v>Windsor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 formatCode="0.0">
                  <c:v>124.1</c:v>
                </c:pt>
                <c:pt idx="1">
                  <c:v>128.4</c:v>
                </c:pt>
                <c:pt idx="2">
                  <c:v>130.19999999999999</c:v>
                </c:pt>
                <c:pt idx="3">
                  <c:v>140.19999999999999</c:v>
                </c:pt>
                <c:pt idx="4">
                  <c:v>141.6</c:v>
                </c:pt>
                <c:pt idx="5">
                  <c:v>144.9</c:v>
                </c:pt>
                <c:pt idx="6">
                  <c:v>146.05000000000001</c:v>
                </c:pt>
                <c:pt idx="7">
                  <c:v>147.19999999999999</c:v>
                </c:pt>
                <c:pt idx="8">
                  <c:v>148.69999999999999</c:v>
                </c:pt>
                <c:pt idx="9">
                  <c:v>156.30000000000001</c:v>
                </c:pt>
                <c:pt idx="10">
                  <c:v>161.5</c:v>
                </c:pt>
                <c:pt idx="11">
                  <c:v>167.7</c:v>
                </c:pt>
                <c:pt idx="12">
                  <c:v>197.6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FB-4979-8DB4-F5EB17DE7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9295160"/>
        <c:axId val="2099292360"/>
      </c:barChart>
      <c:catAx>
        <c:axId val="20992951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 i="0"/>
            </a:pPr>
            <a:endParaRPr lang="en-US"/>
          </a:p>
        </c:txPr>
        <c:crossAx val="2099292360"/>
        <c:crosses val="autoZero"/>
        <c:auto val="0"/>
        <c:lblAlgn val="ctr"/>
        <c:lblOffset val="100"/>
        <c:tickLblSkip val="1"/>
        <c:noMultiLvlLbl val="0"/>
      </c:catAx>
      <c:valAx>
        <c:axId val="2099292360"/>
        <c:scaling>
          <c:orientation val="minMax"/>
        </c:scaling>
        <c:delete val="0"/>
        <c:axPos val="b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2099295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94C82"/>
            </a:solidFill>
          </c:spPr>
          <c:dPt>
            <c:idx val="0"/>
            <c:bubble3D val="0"/>
            <c:spPr>
              <a:solidFill>
                <a:srgbClr val="094C8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429-8749-A33B-56405C1B91FE}"/>
              </c:ext>
            </c:extLst>
          </c:dPt>
          <c:dPt>
            <c:idx val="1"/>
            <c:bubble3D val="0"/>
            <c:spPr>
              <a:solidFill>
                <a:srgbClr val="70BA9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429-8749-A33B-56405C1B91F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429-8749-A33B-56405C1B91FE}"/>
              </c:ext>
            </c:extLst>
          </c:dPt>
          <c:dPt>
            <c:idx val="3"/>
            <c:bubble3D val="0"/>
            <c:spPr>
              <a:solidFill>
                <a:schemeClr val="bg2">
                  <a:lumMod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429-8749-A33B-56405C1B91FE}"/>
              </c:ext>
            </c:extLst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85.54</c:v>
                </c:pt>
                <c:pt idx="1">
                  <c:v>9.17</c:v>
                </c:pt>
                <c:pt idx="2">
                  <c:v>2.25</c:v>
                </c:pt>
                <c:pt idx="3">
                  <c:v>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29-8749-A33B-56405C1B91F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15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2E369-726E-4303-A486-514342A96D74}" type="datetimeFigureOut">
              <a:rPr lang="en-CA" smtClean="0"/>
              <a:t>12/13/2023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7DA5C-9CCB-4CD5-9280-0769A4191FD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079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191763B7-64DE-420E-AF16-7AC9108B02AB}" type="datetimeFigureOut">
              <a:rPr lang="en-CA"/>
              <a:pPr>
                <a:defRPr/>
              </a:pPr>
              <a:t>12/13/2023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CA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69CB19E9-6AD4-4552-B2F0-46DEEFFEED07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17">
              <a:defRPr/>
            </a:pPr>
            <a:fld id="{69EC62F7-5B16-4F28-866F-9A875C4B8644}" type="slidenum">
              <a:rPr lang="en-CA">
                <a:solidFill>
                  <a:prstClr val="black"/>
                </a:solidFill>
                <a:latin typeface="Calibri"/>
              </a:rPr>
              <a:pPr defTabSz="931717">
                <a:defRPr/>
              </a:pPr>
              <a:t>0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35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total volume in these slides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48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  <a:r>
              <a:rPr lang="en-US" baseline="0" dirty="0"/>
              <a:t> Reporting is up 20% (from 14 to 29) – Hate Occurrences are down </a:t>
            </a:r>
            <a:endParaRPr lang="en-US" baseline="0" dirty="0" smtClean="0"/>
          </a:p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baseline="0" dirty="0" smtClean="0"/>
              <a:t>Seized gun as of October 31</a:t>
            </a:r>
            <a:r>
              <a:rPr lang="en-US" baseline="30000" dirty="0" smtClean="0"/>
              <a:t>st</a:t>
            </a:r>
            <a:r>
              <a:rPr lang="en-US" baseline="0" dirty="0" smtClean="0"/>
              <a:t>, 2023</a:t>
            </a:r>
          </a:p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baseline="0" dirty="0" smtClean="0"/>
              <a:t>Homicides as of December 13</a:t>
            </a:r>
            <a:r>
              <a:rPr lang="en-US" baseline="30000" dirty="0" smtClean="0"/>
              <a:t>th</a:t>
            </a:r>
            <a:r>
              <a:rPr lang="en-US" baseline="0" dirty="0" smtClean="0"/>
              <a:t> 2023</a:t>
            </a:r>
          </a:p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baseline="0" dirty="0" smtClean="0"/>
              <a:t>Shootings as </a:t>
            </a:r>
            <a:r>
              <a:rPr lang="en-US" baseline="0" smtClean="0"/>
              <a:t>of December 13</a:t>
            </a:r>
            <a:r>
              <a:rPr lang="en-US" baseline="30000" smtClean="0"/>
              <a:t>th</a:t>
            </a:r>
            <a:r>
              <a:rPr lang="en-US" baseline="0" smtClean="0"/>
              <a:t>, 2023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B19E9-6AD4-4552-B2F0-46DEEFFEED07}" type="slidenum">
              <a:rPr lang="en-CA" smtClean="0"/>
              <a:pPr>
                <a:defRPr/>
              </a:pPr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5475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dirty="0"/>
              <a:t>Hamilton is </a:t>
            </a:r>
            <a:r>
              <a:rPr lang="en-US" b="1" dirty="0"/>
              <a:t>6 </a:t>
            </a:r>
            <a:r>
              <a:rPr lang="en-US" baseline="0" dirty="0"/>
              <a:t>officers below the median: [</a:t>
            </a:r>
            <a:r>
              <a:rPr lang="en-CA" baseline="0" dirty="0"/>
              <a:t>[</a:t>
            </a:r>
            <a:r>
              <a:rPr lang="en-US" baseline="0" dirty="0"/>
              <a:t>592,000/ 100,000] * 146.9 ] - </a:t>
            </a:r>
            <a:r>
              <a:rPr lang="en-CA" baseline="0" dirty="0"/>
              <a:t>[</a:t>
            </a:r>
            <a:r>
              <a:rPr lang="en-US" baseline="0" dirty="0"/>
              <a:t>592,000 / 100,000] * 146.6]]</a:t>
            </a:r>
          </a:p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baseline="0" dirty="0"/>
              <a:t>If Hamilton matched the 6</a:t>
            </a:r>
            <a:r>
              <a:rPr lang="en-US" baseline="30000" dirty="0"/>
              <a:t>th</a:t>
            </a:r>
            <a:r>
              <a:rPr lang="en-US" baseline="0" dirty="0"/>
              <a:t> highest officers per 100,000 – Hamilton would require </a:t>
            </a:r>
            <a:r>
              <a:rPr lang="en-US" b="1" baseline="0" dirty="0"/>
              <a:t>13</a:t>
            </a:r>
            <a:r>
              <a:rPr lang="en-US" baseline="0" dirty="0"/>
              <a:t> more officers  [871 - 858]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97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CB19E9-6AD4-4552-B2F0-46DEEFFEED07}" type="slidenum">
              <a:rPr lang="en-CA" smtClean="0"/>
              <a:pPr>
                <a:defRPr/>
              </a:pPr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2358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8788" fontAlgn="auto">
              <a:lnSpc>
                <a:spcPct val="90000"/>
              </a:lnSpc>
              <a:spcBef>
                <a:spcPts val="764"/>
              </a:spcBef>
              <a:spcAft>
                <a:spcPts val="0"/>
              </a:spcAft>
              <a:defRPr/>
            </a:pPr>
            <a:endParaRPr lang="en-US" sz="1300" dirty="0">
              <a:solidFill>
                <a:srgbClr val="094C82"/>
              </a:solidFill>
              <a:latin typeface="Arial"/>
            </a:endParaRPr>
          </a:p>
          <a:p>
            <a:pPr defTabSz="698788" fontAlgn="auto">
              <a:lnSpc>
                <a:spcPct val="90000"/>
              </a:lnSpc>
              <a:spcBef>
                <a:spcPts val="764"/>
              </a:spcBef>
              <a:spcAft>
                <a:spcPts val="0"/>
              </a:spcAft>
              <a:defRPr/>
            </a:pPr>
            <a:endParaRPr lang="en-US" sz="1300" dirty="0">
              <a:solidFill>
                <a:srgbClr val="094C82"/>
              </a:solidFill>
              <a:latin typeface="Arial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17">
              <a:defRPr/>
            </a:pPr>
            <a:fld id="{69EC62F7-5B16-4F28-866F-9A875C4B8644}" type="slidenum">
              <a:rPr lang="en-CA">
                <a:solidFill>
                  <a:prstClr val="black"/>
                </a:solidFill>
                <a:latin typeface="Calibri"/>
              </a:rPr>
              <a:pPr defTabSz="931717">
                <a:defRPr/>
              </a:pPr>
              <a:t>21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160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5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2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7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3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total</a:t>
            </a:r>
            <a:r>
              <a:rPr lang="en-US" baseline="0" dirty="0"/>
              <a:t> operating pressures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9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32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Add a note for projected and does not include traffic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1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baseline="0" dirty="0"/>
              <a:t>Is this an average? </a:t>
            </a:r>
          </a:p>
          <a:p>
            <a:pPr marL="174697" indent="-174697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C62F7-5B16-4F28-866F-9A875C4B8644}" type="slidenum">
              <a:rPr kumimoji="0" lang="en-CA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47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Walk-in – </a:t>
            </a:r>
            <a:r>
              <a:rPr lang="en-US" b="0" i="1" dirty="0"/>
              <a:t>6,656</a:t>
            </a:r>
          </a:p>
          <a:p>
            <a:r>
              <a:rPr lang="en-US" b="1" i="1" dirty="0"/>
              <a:t>Online –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13,114</a:t>
            </a:r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911-</a:t>
            </a:r>
            <a:r>
              <a:rPr lang="en-US" b="1" i="1" baseline="0" dirty="0"/>
              <a:t>ADV </a:t>
            </a:r>
            <a:r>
              <a:rPr lang="en-US" baseline="0" dirty="0"/>
              <a:t>= 121,980 (</a:t>
            </a:r>
            <a:r>
              <a:rPr lang="en-US" b="1" baseline="0" dirty="0"/>
              <a:t>2022</a:t>
            </a:r>
            <a:r>
              <a:rPr lang="en-US" baseline="0" dirty="0"/>
              <a:t> - 90,084)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EMS 2023 </a:t>
            </a:r>
            <a:r>
              <a:rPr lang="en-US" b="1" i="1" dirty="0" err="1"/>
              <a:t>Proj</a:t>
            </a:r>
            <a:r>
              <a:rPr lang="en-US" b="1" i="1" dirty="0"/>
              <a:t>. </a:t>
            </a:r>
            <a:r>
              <a:rPr lang="en-US" b="1" i="1" dirty="0" err="1"/>
              <a:t>Adv</a:t>
            </a:r>
            <a:r>
              <a:rPr lang="en-US" b="1" i="1" baseline="0" dirty="0"/>
              <a:t> </a:t>
            </a:r>
            <a:r>
              <a:rPr lang="en-US" baseline="0" dirty="0"/>
              <a:t>= 63,135 (</a:t>
            </a:r>
            <a:r>
              <a:rPr lang="en-US" b="1" baseline="0" dirty="0"/>
              <a:t>2022</a:t>
            </a:r>
            <a:r>
              <a:rPr lang="en-US" baseline="0" dirty="0"/>
              <a:t> - 62,451)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Fire 2023 </a:t>
            </a:r>
            <a:r>
              <a:rPr lang="en-US" b="1" i="1" dirty="0" err="1"/>
              <a:t>Proj</a:t>
            </a:r>
            <a:r>
              <a:rPr lang="en-US" b="1" i="1" dirty="0"/>
              <a:t>. </a:t>
            </a:r>
            <a:r>
              <a:rPr lang="en-US" b="1" i="1" dirty="0" err="1"/>
              <a:t>Adv</a:t>
            </a:r>
            <a:r>
              <a:rPr lang="en-US" b="1" i="1" baseline="0" dirty="0"/>
              <a:t> </a:t>
            </a:r>
            <a:r>
              <a:rPr lang="en-US" baseline="0" dirty="0"/>
              <a:t>= 4,237 (</a:t>
            </a:r>
            <a:r>
              <a:rPr lang="en-US" b="1" baseline="0" dirty="0"/>
              <a:t>2022</a:t>
            </a:r>
            <a:r>
              <a:rPr lang="en-US" baseline="0" dirty="0"/>
              <a:t> - 3,806)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OPP </a:t>
            </a:r>
            <a:r>
              <a:rPr lang="en-US" b="1" i="1" dirty="0" err="1"/>
              <a:t>Adv</a:t>
            </a:r>
            <a:r>
              <a:rPr lang="en-US" b="1" i="1" dirty="0"/>
              <a:t> </a:t>
            </a:r>
            <a:r>
              <a:rPr lang="en-US" b="1" i="1" dirty="0" err="1"/>
              <a:t>Proj</a:t>
            </a:r>
            <a:r>
              <a:rPr lang="en-US" b="1" i="1" dirty="0"/>
              <a:t>. </a:t>
            </a:r>
            <a:r>
              <a:rPr lang="en-US" b="1" i="1" dirty="0" err="1"/>
              <a:t>Adv</a:t>
            </a:r>
            <a:r>
              <a:rPr lang="en-US" b="1" i="1" baseline="0" dirty="0"/>
              <a:t> </a:t>
            </a:r>
            <a:r>
              <a:rPr lang="en-US" baseline="0" dirty="0"/>
              <a:t>= 6,591 (</a:t>
            </a:r>
            <a:r>
              <a:rPr lang="en-US" b="1" baseline="0" dirty="0"/>
              <a:t>2022</a:t>
            </a:r>
            <a:r>
              <a:rPr lang="en-US" baseline="0" dirty="0"/>
              <a:t> - 5776)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CB19E9-6AD4-4552-B2F0-46DEEFFEED07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890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dirty="0"/>
              <a:t>Asset Management</a:t>
            </a:r>
          </a:p>
          <a:p>
            <a:pPr marL="174697" indent="-174697">
              <a:buFont typeface="Arial" panose="020B0604020202020204" pitchFamily="34" charset="0"/>
              <a:buChar char="•"/>
            </a:pPr>
            <a:r>
              <a:rPr lang="en-US" dirty="0"/>
              <a:t>Trying to find the methodology &amp;</a:t>
            </a:r>
            <a:r>
              <a:rPr lang="en-US" baseline="0" dirty="0"/>
              <a:t> align data to support appropriate management of community demand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B19E9-6AD4-4552-B2F0-46DEEFFEED07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06BD8-5055-0546-B669-B9C47625B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0008" y="228600"/>
            <a:ext cx="8847992" cy="2198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62BB4-BE34-A042-9CAD-2FB5D91CF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0008" y="2599715"/>
            <a:ext cx="884799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59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46271-75E7-F742-935A-0D7D2DF0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E9DCE-95C2-5F4E-AFC8-02DA4755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F3890-E028-D34E-ABF4-8CE2E65B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F8A26-9E6E-4E9F-8776-398AC61AF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CAA0-1683-3746-8408-7728AC28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38BC2-39C9-EF49-B5E0-04E0A3F5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E0538-E45B-9145-B7E2-F6E50639E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A3D9-543B-DC4E-A1A6-91E4D83A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E8AB9-1A37-4843-9E09-FD39D3CE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4A50-5FF9-2A42-B467-D2E6B0E0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6907C-7719-41D2-AD29-90F601DBF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4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C25-BBCD-1545-A507-1BA55CF9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76765-1664-8D4F-9F8F-9952BCE42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40C78-DEFE-8747-91E9-A90036013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15342-1EE9-B04B-9E64-DE5D0C8E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8C44C-DDA7-794C-BF42-9FC1251F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83A3F-9FE6-924E-A0B1-CD09109A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07B80-F893-48BF-AF9B-946E02242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03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2C9AC-FD4E-2242-A880-E3BCCB02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1DF01-23B0-5C48-AE6B-F3C29B924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62E2A-7216-8845-A546-21711B4E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CA732-BD95-CE44-B99E-1B27EB60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BFB9-7D45-5D4A-8D75-4AED4ACA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5C02-CC7B-4DB5-A4CE-FC1350432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6CE6C-6C75-D24F-8C37-17C0166E5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0F801-7ACD-7145-BC7E-0FE22D128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CDA8-E073-9846-A520-E0FFC6CC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59818-1E69-0340-AD38-1C98110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ED569-371A-8744-B907-4C3C872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A70C6-CB4E-4CF2-BFF4-1797A22C5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958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9F969-66CC-F94C-97F5-EA5FE8E91C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76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C025C5-6B7B-024E-ACFB-016AB347A5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BE7604-7146-624F-8EC5-9D0996D98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72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488039A-F5C4-8140-95A4-08C4955A45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FFADD0E-0E16-274A-8C6F-29B926DC1D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5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7E2CFFF-C52A-3E41-B267-FA24E8425A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C8D908-D094-124A-8344-509ADE577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08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398838"/>
            <a:ext cx="602773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iangle 12">
            <a:extLst>
              <a:ext uri="{FF2B5EF4-FFF2-40B4-BE49-F238E27FC236}">
                <a16:creationId xmlns:a16="http://schemas.microsoft.com/office/drawing/2014/main" id="{C29F720B-0369-614B-8E6F-2B8F110EC8DC}"/>
              </a:ext>
            </a:extLst>
          </p:cNvPr>
          <p:cNvSpPr/>
          <p:nvPr/>
        </p:nvSpPr>
        <p:spPr>
          <a:xfrm rot="5400000">
            <a:off x="-959644" y="1204119"/>
            <a:ext cx="3646488" cy="1727200"/>
          </a:xfrm>
          <a:prstGeom prst="triangle">
            <a:avLst>
              <a:gd name="adj" fmla="val 50259"/>
            </a:avLst>
          </a:prstGeom>
          <a:solidFill>
            <a:srgbClr val="004A8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ED74A11-E6F7-6D4C-86A3-A9ED25BE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38" y="360485"/>
            <a:ext cx="9454662" cy="227509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39D5265-5B6C-4640-BC52-C34F6602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138" y="2732330"/>
            <a:ext cx="7640516" cy="279595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214304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FE869C-BB9E-3A44-8211-FF337FF582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A5A360-2C82-D44A-9B88-C77E360D5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98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A36E2-721D-474A-A5AC-341C724C37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0A1DB-E660-4941-8C36-739DD3131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21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94EE6C6-A0DE-9D4A-AEDF-1911887C2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E85CCE-2C3C-6942-ADEC-7BD1C19C3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72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CC2F6-34D7-5B46-9FC8-8A3A27723C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1"/>
            <a:ext cx="6714067" cy="3661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7D279-CAA3-F141-9631-2E9E6C6A22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84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3871" y="64833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32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3871" y="64833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4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2824E41-6107-944F-B326-94E6D90FFE33}"/>
              </a:ext>
            </a:extLst>
          </p:cNvPr>
          <p:cNvSpPr txBox="1">
            <a:spLocks/>
          </p:cNvSpPr>
          <p:nvPr userDrawn="1"/>
        </p:nvSpPr>
        <p:spPr>
          <a:xfrm>
            <a:off x="161926" y="6479823"/>
            <a:ext cx="7820025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latin typeface="Arial Black" panose="020B0604020202020204" pitchFamily="34" charset="0"/>
                <a:cs typeface="Arial Black" panose="020B0604020202020204" pitchFamily="34" charset="0"/>
              </a:rPr>
              <a:t>HAMILTON POLICE SERVICE </a:t>
            </a:r>
            <a:r>
              <a:rPr lang="en-US" sz="1200"/>
              <a:t>2023 BUDGET REQUEST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5841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98B7BA9-BD52-B94D-BC2F-B881CF82E179}"/>
              </a:ext>
            </a:extLst>
          </p:cNvPr>
          <p:cNvSpPr txBox="1">
            <a:spLocks/>
          </p:cNvSpPr>
          <p:nvPr userDrawn="1"/>
        </p:nvSpPr>
        <p:spPr>
          <a:xfrm>
            <a:off x="161926" y="6479823"/>
            <a:ext cx="7820025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latin typeface="Arial Black" panose="020B0604020202020204" pitchFamily="34" charset="0"/>
                <a:cs typeface="Arial Black" panose="020B0604020202020204" pitchFamily="34" charset="0"/>
              </a:rPr>
              <a:t>HAMILTON POLICE SERVICE </a:t>
            </a:r>
            <a:r>
              <a:rPr lang="en-US" sz="1200"/>
              <a:t>2023 BUDGET REQUEST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4095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A2CA76-44BB-6F4D-A128-883596A4587B}"/>
              </a:ext>
            </a:extLst>
          </p:cNvPr>
          <p:cNvSpPr txBox="1">
            <a:spLocks/>
          </p:cNvSpPr>
          <p:nvPr userDrawn="1"/>
        </p:nvSpPr>
        <p:spPr>
          <a:xfrm>
            <a:off x="161926" y="6479823"/>
            <a:ext cx="7820025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latin typeface="Arial Black" panose="020B0604020202020204" pitchFamily="34" charset="0"/>
                <a:cs typeface="Arial Black" panose="020B0604020202020204" pitchFamily="34" charset="0"/>
              </a:rPr>
              <a:t>HAMILTON POLICE SERVICE </a:t>
            </a:r>
            <a:r>
              <a:rPr lang="en-US" sz="1200"/>
              <a:t>2023 BUDGET REQUEST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586999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6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56E2-C1A0-664E-AA33-2623B755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08" y="365125"/>
            <a:ext cx="9419492" cy="21494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153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9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89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9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5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9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77349FA9-8635-844C-9EDA-A9603CC7F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9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39F8-B77E-9043-B062-DF01B51DF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19E04-8EA7-8843-BE79-C8CF68E3C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3A135-1D38-3542-BA40-5EC70E57A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4EB8F-5EDB-B34C-90A8-E6EF8495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A1ADA-63CD-C149-8FB2-CE86D169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7602-8767-499D-97E3-285D17DF2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4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D1C3-9CC5-8E49-998E-19A13AFF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F244E-6DA3-3C46-87E0-4C7F0715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E5EC-58B9-E349-9031-609B7615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E8745-696E-714A-96B9-31781A31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E4BF-68D2-2647-AB8D-C16A1FAD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E3EAE-AAE3-4E6D-9B6D-9E8091764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27938-B087-4A42-83C1-6F53580B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333C6-BFAE-B540-AC30-B82023058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37991-5FEF-2347-96B4-689F6C7C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76CD0-3020-1440-BD19-75E2F536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53AF7-AF1C-8845-BF60-647DFE12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01DA9-DDC4-4DA0-8007-0ECB8C8BD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7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85BA4-28AF-A249-9BFD-9B7ECEA6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2124B-D264-074A-AE7E-08F2004D3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BD1EA2-CE11-3B49-A88F-D2B202ED7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9DE67-DB0D-0947-9F13-30976E98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B4937-AE8D-7D49-90CC-CBBAC12A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178FB-6DE2-C74E-99AF-7A4B2B09F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0781-2FF0-498C-93E3-4A80374BE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AFE0-29F6-E745-8757-69324318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21E8-A7C6-574A-B7AF-94DDB596F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7426B4-C4E0-8543-9394-1E171AA08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11FBB-A93E-8F45-B791-86D0EDA32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D8180-2700-A143-8635-4445A1E17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5AD2D5-499B-B846-99EE-61E912FC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DF07B8-8382-EB4E-A5B2-1F6DBC84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D933F-5E61-6C48-B00F-86BC744B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D0B71-8C3E-4A79-8418-23CFBFD9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4313C-2DC0-444E-9469-5B1D4DAAD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A464C-501E-0F4D-9ADB-F96C49E3E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5B47D-3832-5442-B0CD-326CF1DD0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C467D-764A-F747-B2C7-31664C5D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6E222-8886-499D-8C98-5E5FECA96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2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3398838"/>
            <a:ext cx="602773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9B009CEE-77FA-8A4D-A367-5D0A543331A7}"/>
              </a:ext>
            </a:extLst>
          </p:cNvPr>
          <p:cNvSpPr/>
          <p:nvPr/>
        </p:nvSpPr>
        <p:spPr>
          <a:xfrm rot="5400000">
            <a:off x="-959644" y="1204119"/>
            <a:ext cx="3646488" cy="1727200"/>
          </a:xfrm>
          <a:prstGeom prst="triangle">
            <a:avLst>
              <a:gd name="adj" fmla="val 50259"/>
            </a:avLst>
          </a:prstGeom>
          <a:solidFill>
            <a:srgbClr val="004A8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3575" y="2660650"/>
            <a:ext cx="7650163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D6E41-4650-8943-BAAA-B80DEBEB9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9543E-CCF5-994B-908C-F06DD2FEC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AE7B00-D7FD-449D-96F8-80D92917D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Title Placeholder 9"/>
          <p:cNvSpPr>
            <a:spLocks noGrp="1" noChangeArrowheads="1"/>
          </p:cNvSpPr>
          <p:nvPr>
            <p:ph type="title"/>
          </p:nvPr>
        </p:nvSpPr>
        <p:spPr bwMode="auto">
          <a:xfrm>
            <a:off x="1933575" y="1052513"/>
            <a:ext cx="975518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5353050"/>
            <a:ext cx="26209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AC2EA-7076-8849-8C27-095B93177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5B02FE-2846-40A1-A666-4495EB603C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6FE0C181-01B5-9F4D-A9B7-36292E034B5B}"/>
              </a:ext>
            </a:extLst>
          </p:cNvPr>
          <p:cNvSpPr/>
          <p:nvPr/>
        </p:nvSpPr>
        <p:spPr>
          <a:xfrm rot="5400000">
            <a:off x="-440532" y="685007"/>
            <a:ext cx="1446213" cy="565150"/>
          </a:xfrm>
          <a:prstGeom prst="triangle">
            <a:avLst>
              <a:gd name="adj" fmla="val 50259"/>
            </a:avLst>
          </a:prstGeom>
          <a:solidFill>
            <a:srgbClr val="004A8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EB4C6-5475-E54D-AD3A-ABEC426C8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1E672-FA4C-A64E-ADF5-851CC20F5652}"/>
              </a:ext>
            </a:extLst>
          </p:cNvPr>
          <p:cNvSpPr txBox="1"/>
          <p:nvPr userDrawn="1"/>
        </p:nvSpPr>
        <p:spPr>
          <a:xfrm>
            <a:off x="139700" y="6421901"/>
            <a:ext cx="643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HAMILTON POLICE SERVICE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2024 PROPOSED BUDGET SUB_COMMITTEE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463073" y="6145682"/>
            <a:ext cx="504185" cy="712319"/>
          </a:xfrm>
          <a:prstGeom prst="rect">
            <a:avLst/>
          </a:prstGeom>
          <a:solidFill>
            <a:srgbClr val="094C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94C8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267" y="158051"/>
            <a:ext cx="10515600" cy="970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73628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3560" y="6321634"/>
            <a:ext cx="5232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fld id="{B446D3C2-DCF9-1A45-B296-D470946CB2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320ED-572B-E944-996D-B008D5ACA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31" b="19468"/>
          <a:stretch/>
        </p:blipFill>
        <p:spPr>
          <a:xfrm>
            <a:off x="7725271" y="1473628"/>
            <a:ext cx="4466729" cy="5384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33D3D-FC38-994E-AA54-EF71846C0EDC}"/>
              </a:ext>
            </a:extLst>
          </p:cNvPr>
          <p:cNvSpPr txBox="1"/>
          <p:nvPr userDrawn="1"/>
        </p:nvSpPr>
        <p:spPr>
          <a:xfrm>
            <a:off x="139700" y="6501841"/>
            <a:ext cx="643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HAMILTON POLICE SERVICE BOARD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2024 BUDGET PROPOSAL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E1707B5-3D5A-1E4E-9249-1B5944D3037D}"/>
              </a:ext>
            </a:extLst>
          </p:cNvPr>
          <p:cNvSpPr/>
          <p:nvPr userDrawn="1"/>
        </p:nvSpPr>
        <p:spPr>
          <a:xfrm rot="5400000">
            <a:off x="-302866" y="437014"/>
            <a:ext cx="994274" cy="388542"/>
          </a:xfrm>
          <a:prstGeom prst="triangle">
            <a:avLst>
              <a:gd name="adj" fmla="val 50259"/>
            </a:avLst>
          </a:prstGeom>
          <a:solidFill>
            <a:srgbClr val="004A8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1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image" Target="../media/image28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5" Type="http://schemas.openxmlformats.org/officeDocument/2006/relationships/image" Target="../media/image27.png"/><Relationship Id="rId10" Type="http://schemas.openxmlformats.org/officeDocument/2006/relationships/image" Target="../media/image37.emf"/><Relationship Id="rId4" Type="http://schemas.openxmlformats.org/officeDocument/2006/relationships/image" Target="../media/image31.png"/><Relationship Id="rId9" Type="http://schemas.openxmlformats.org/officeDocument/2006/relationships/image" Target="../media/image36.emf"/><Relationship Id="rId1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11" Type="http://schemas.openxmlformats.org/officeDocument/2006/relationships/image" Target="../media/image56.emf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5" Type="http://schemas.openxmlformats.org/officeDocument/2006/relationships/image" Target="../media/image53.pn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140" y="3953218"/>
            <a:ext cx="7920304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800" b="1" dirty="0">
                <a:solidFill>
                  <a:srgbClr val="70BA9D"/>
                </a:solidFill>
                <a:latin typeface="Arial"/>
                <a:cs typeface="Arial"/>
              </a:rPr>
              <a:t>2024</a:t>
            </a:r>
          </a:p>
          <a:p>
            <a:pPr defTabSz="1219170" eaLnBrk="1" fontAlgn="auto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Arial"/>
                <a:cs typeface="Arial"/>
              </a:rPr>
              <a:t>BUDGET</a:t>
            </a:r>
          </a:p>
          <a:p>
            <a:pPr defTabSz="1219170" eaLnBrk="1" fontAlgn="auto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white"/>
                </a:solidFill>
                <a:latin typeface="Arial"/>
                <a:cs typeface="Arial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94595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58051"/>
            <a:ext cx="10515600" cy="970371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SAFETY ACCESS POINT (PSAP)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CBDDB81-59EC-574A-A8D6-C2D7CFD17E77}"/>
              </a:ext>
            </a:extLst>
          </p:cNvPr>
          <p:cNvGrpSpPr/>
          <p:nvPr/>
        </p:nvGrpSpPr>
        <p:grpSpPr>
          <a:xfrm>
            <a:off x="-9789" y="1469517"/>
            <a:ext cx="1783018" cy="1348480"/>
            <a:chOff x="-9789" y="1243352"/>
            <a:chExt cx="1783018" cy="134848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B28532B-3C26-D549-BD11-D7850D0EC8C8}"/>
                </a:ext>
              </a:extLst>
            </p:cNvPr>
            <p:cNvSpPr/>
            <p:nvPr/>
          </p:nvSpPr>
          <p:spPr>
            <a:xfrm>
              <a:off x="424749" y="1243352"/>
              <a:ext cx="1348480" cy="1348480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6EFBAA-71AB-5648-A907-16B56BC0B600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-9789" y="1917592"/>
              <a:ext cx="434538" cy="1743"/>
            </a:xfrm>
            <a:prstGeom prst="line">
              <a:avLst/>
            </a:prstGeom>
            <a:ln w="2540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Icon of cell phone placing a call" title="Ic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5" t="5088" r="745" b="8353"/>
          <a:stretch/>
        </p:blipFill>
        <p:spPr>
          <a:xfrm>
            <a:off x="542322" y="1579057"/>
            <a:ext cx="1177179" cy="1167898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268CF9-20E5-D447-86A2-A43EE3D84EE1}"/>
              </a:ext>
            </a:extLst>
          </p:cNvPr>
          <p:cNvGrpSpPr/>
          <p:nvPr/>
        </p:nvGrpSpPr>
        <p:grpSpPr>
          <a:xfrm>
            <a:off x="2006036" y="1310614"/>
            <a:ext cx="8606851" cy="1507383"/>
            <a:chOff x="2006036" y="1310614"/>
            <a:chExt cx="8606851" cy="1507383"/>
          </a:xfrm>
        </p:grpSpPr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7769205" y="1418261"/>
              <a:ext cx="2706161" cy="1100515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15.1%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INCREASE OVER 5 YEARS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02915" y="1430982"/>
              <a:ext cx="3209972" cy="975785"/>
            </a:xfrm>
            <a:prstGeom prst="rect">
              <a:avLst/>
            </a:prstGeom>
            <a:noFill/>
            <a:ln w="12700" cmpd="sng">
              <a:solidFill>
                <a:srgbClr val="849493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9" name="Picture 48" descr="Arrow Up" title="Arrow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733" y="1310614"/>
              <a:ext cx="737107" cy="1507383"/>
            </a:xfrm>
            <a:prstGeom prst="rect">
              <a:avLst/>
            </a:prstGeom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2006036" y="1753095"/>
              <a:ext cx="4925089" cy="86813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446,759</a:t>
              </a:r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2024635" y="1466100"/>
              <a:ext cx="5021171" cy="573389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Total Calls Received*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A911CC-7C9B-5549-9FF9-2B2BBA688E20}"/>
              </a:ext>
            </a:extLst>
          </p:cNvPr>
          <p:cNvGrpSpPr/>
          <p:nvPr/>
        </p:nvGrpSpPr>
        <p:grpSpPr>
          <a:xfrm>
            <a:off x="2586426" y="3030804"/>
            <a:ext cx="9412092" cy="1117184"/>
            <a:chOff x="2586426" y="3030804"/>
            <a:chExt cx="9412092" cy="1117184"/>
          </a:xfrm>
        </p:grpSpPr>
        <p:sp>
          <p:nvSpPr>
            <p:cNvPr id="33" name="Rectangle 32"/>
            <p:cNvSpPr/>
            <p:nvPr/>
          </p:nvSpPr>
          <p:spPr>
            <a:xfrm>
              <a:off x="8693304" y="3116682"/>
              <a:ext cx="3189216" cy="706449"/>
            </a:xfrm>
            <a:prstGeom prst="rect">
              <a:avLst/>
            </a:prstGeom>
            <a:noFill/>
            <a:ln w="12700" cmpd="sng">
              <a:solidFill>
                <a:srgbClr val="849493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10859762" y="3232646"/>
              <a:ext cx="1138756" cy="62216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INCREASE OVER 5 YEARS</a:t>
              </a: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7252734" y="3080525"/>
              <a:ext cx="3817140" cy="106746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26.2%</a:t>
              </a:r>
            </a:p>
          </p:txBody>
        </p:sp>
        <p:pic>
          <p:nvPicPr>
            <p:cNvPr id="5" name="Picture 4" descr="Arrow up" title="Arrow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77"/>
            <a:stretch/>
          </p:blipFill>
          <p:spPr>
            <a:xfrm>
              <a:off x="8378695" y="3116682"/>
              <a:ext cx="599708" cy="711457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6502095" y="3153457"/>
              <a:ext cx="1731164" cy="60713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ts val="2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74C0A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911</a:t>
              </a: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74C0A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Calls</a:t>
              </a:r>
              <a:b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74C0A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74C0A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Received</a:t>
              </a: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3271184" y="3030804"/>
              <a:ext cx="3551233" cy="86813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74C0A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258,354</a:t>
              </a:r>
            </a:p>
          </p:txBody>
        </p:sp>
        <p:pic>
          <p:nvPicPr>
            <p:cNvPr id="14" name="Picture 13" descr="Icon of police beacon" title="Icon">
              <a:extLst>
                <a:ext uri="{FF2B5EF4-FFF2-40B4-BE49-F238E27FC236}">
                  <a16:creationId xmlns:a16="http://schemas.microsoft.com/office/drawing/2014/main" id="{14B0DF3C-74F8-414A-AB38-CB708B3DB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86426" y="3096878"/>
              <a:ext cx="635000" cy="6477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9506B-47EA-9B4C-B173-E6FD8C1FB107}"/>
              </a:ext>
            </a:extLst>
          </p:cNvPr>
          <p:cNvGrpSpPr/>
          <p:nvPr/>
        </p:nvGrpSpPr>
        <p:grpSpPr>
          <a:xfrm>
            <a:off x="2825595" y="3956946"/>
            <a:ext cx="9172923" cy="868133"/>
            <a:chOff x="2825595" y="3956946"/>
            <a:chExt cx="9172923" cy="868133"/>
          </a:xfrm>
        </p:grpSpPr>
        <p:sp>
          <p:nvSpPr>
            <p:cNvPr id="29" name="Rectangle 28"/>
            <p:cNvSpPr/>
            <p:nvPr/>
          </p:nvSpPr>
          <p:spPr>
            <a:xfrm>
              <a:off x="8674255" y="4030906"/>
              <a:ext cx="3178827" cy="706449"/>
            </a:xfrm>
            <a:prstGeom prst="rect">
              <a:avLst/>
            </a:prstGeom>
            <a:noFill/>
            <a:ln w="12700" cmpd="sng">
              <a:solidFill>
                <a:srgbClr val="849493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10651722" y="4219058"/>
              <a:ext cx="1346796" cy="53907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INCREASE OVER 5 YEARS</a:t>
              </a: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8726195" y="3959834"/>
              <a:ext cx="2052575" cy="839855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2.8%</a:t>
              </a:r>
            </a:p>
          </p:txBody>
        </p:sp>
        <p:pic>
          <p:nvPicPr>
            <p:cNvPr id="50" name="Picture 49" descr="Arrow up" title="Arrow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77"/>
            <a:stretch/>
          </p:blipFill>
          <p:spPr>
            <a:xfrm>
              <a:off x="8378695" y="4030909"/>
              <a:ext cx="599708" cy="711457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5980361" y="4000234"/>
              <a:ext cx="2489512" cy="70950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Non Emergency </a:t>
              </a: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Calls Received</a:t>
              </a: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3271183" y="3956946"/>
              <a:ext cx="3325484" cy="86813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188,405</a:t>
              </a:r>
            </a:p>
          </p:txBody>
        </p:sp>
        <p:pic>
          <p:nvPicPr>
            <p:cNvPr id="7" name="Picture 6" descr="Icon of phone" title="Icon">
              <a:extLst>
                <a:ext uri="{FF2B5EF4-FFF2-40B4-BE49-F238E27FC236}">
                  <a16:creationId xmlns:a16="http://schemas.microsoft.com/office/drawing/2014/main" id="{96E23B93-B64B-A542-87A9-F330FC924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5595" y="4121126"/>
              <a:ext cx="378531" cy="56779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F4CC93-5341-F246-8C61-E9A847CA539C}"/>
              </a:ext>
            </a:extLst>
          </p:cNvPr>
          <p:cNvGrpSpPr/>
          <p:nvPr/>
        </p:nvGrpSpPr>
        <p:grpSpPr>
          <a:xfrm>
            <a:off x="-9789" y="4900694"/>
            <a:ext cx="1783018" cy="1348480"/>
            <a:chOff x="-9789" y="4900694"/>
            <a:chExt cx="1783018" cy="1348480"/>
          </a:xfrm>
        </p:grpSpPr>
        <p:pic>
          <p:nvPicPr>
            <p:cNvPr id="10" name="Picture 9" descr="Icon of Police Car" title="Icon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57" t="8059" r="4102" b="7408"/>
            <a:stretch/>
          </p:blipFill>
          <p:spPr>
            <a:xfrm>
              <a:off x="568767" y="4998687"/>
              <a:ext cx="1125204" cy="1140558"/>
            </a:xfrm>
            <a:prstGeom prst="ellipse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4E50F65-8EC3-4248-AD84-9DC75C4812EC}"/>
                </a:ext>
              </a:extLst>
            </p:cNvPr>
            <p:cNvGrpSpPr/>
            <p:nvPr/>
          </p:nvGrpSpPr>
          <p:grpSpPr>
            <a:xfrm>
              <a:off x="-9789" y="4900694"/>
              <a:ext cx="1783018" cy="1348480"/>
              <a:chOff x="-9789" y="1243352"/>
              <a:chExt cx="1783018" cy="134848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FBB7892-EB31-AD4B-8733-39FFFAB8A482}"/>
                  </a:ext>
                </a:extLst>
              </p:cNvPr>
              <p:cNvSpPr/>
              <p:nvPr/>
            </p:nvSpPr>
            <p:spPr>
              <a:xfrm>
                <a:off x="424749" y="1243352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B0E330A-F09F-6B46-B11B-4AB27B37B07C}"/>
                  </a:ext>
                </a:extLst>
              </p:cNvPr>
              <p:cNvCxnSpPr>
                <a:cxnSpLocks/>
                <a:stCxn id="59" idx="2"/>
              </p:cNvCxnSpPr>
              <p:nvPr/>
            </p:nvCxnSpPr>
            <p:spPr>
              <a:xfrm flipH="1">
                <a:off x="-9789" y="1917592"/>
                <a:ext cx="434538" cy="1743"/>
              </a:xfrm>
              <a:prstGeom prst="line">
                <a:avLst/>
              </a:prstGeom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C329E3-E448-404D-8407-0421116FF84D}"/>
              </a:ext>
            </a:extLst>
          </p:cNvPr>
          <p:cNvGrpSpPr/>
          <p:nvPr/>
        </p:nvGrpSpPr>
        <p:grpSpPr>
          <a:xfrm>
            <a:off x="2024635" y="4998687"/>
            <a:ext cx="7875269" cy="1566818"/>
            <a:chOff x="2024635" y="4998687"/>
            <a:chExt cx="7875269" cy="1566818"/>
          </a:xfrm>
        </p:grpSpPr>
        <p:sp>
          <p:nvSpPr>
            <p:cNvPr id="43" name="Rectangle 42"/>
            <p:cNvSpPr/>
            <p:nvPr/>
          </p:nvSpPr>
          <p:spPr>
            <a:xfrm>
              <a:off x="7402915" y="5180450"/>
              <a:ext cx="2391763" cy="975785"/>
            </a:xfrm>
            <a:prstGeom prst="rect">
              <a:avLst/>
            </a:prstGeom>
            <a:noFill/>
            <a:ln w="12700" cmpd="sng">
              <a:solidFill>
                <a:srgbClr val="849493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7769205" y="5106335"/>
              <a:ext cx="2130699" cy="7597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-8.1%</a:t>
              </a:r>
            </a:p>
            <a:p>
              <a:pPr marL="0" marR="0" lvl="0" indent="0" algn="ctr" defTabSz="685800" rtl="0" eaLnBrk="1" fontAlgn="base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DECREASE OVER 5 YEARS</a:t>
              </a:r>
            </a:p>
          </p:txBody>
        </p:sp>
        <p:pic>
          <p:nvPicPr>
            <p:cNvPr id="44" name="Picture 43" descr="Arrow down" title="Arrow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35733" y="4998687"/>
              <a:ext cx="737107" cy="1507383"/>
            </a:xfrm>
            <a:prstGeom prst="rect">
              <a:avLst/>
            </a:prstGeom>
          </p:spPr>
        </p:pic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2028455" y="5295417"/>
              <a:ext cx="4914701" cy="127008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94,153</a:t>
              </a:r>
              <a:endParaRPr kumimoji="0" lang="en-US" sz="6400" b="1" i="0" u="none" strike="noStrike" kern="1200" cap="none" spc="0" normalizeH="0" baseline="3000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2024635" y="5008723"/>
              <a:ext cx="5021171" cy="573389"/>
            </a:xfrm>
            <a:prstGeom prst="rect">
              <a:avLst/>
            </a:prstGeom>
          </p:spPr>
          <p:txBody>
            <a:bodyPr vert="horz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Dispatched for Service (HPS)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flipH="1">
            <a:off x="2544833" y="4843804"/>
            <a:ext cx="9647168" cy="0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544833" y="2997465"/>
            <a:ext cx="9647168" cy="0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544833" y="3942859"/>
            <a:ext cx="9647168" cy="0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D5B3C91-0EEC-2D42-A0C2-2FBA00A308B0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3D257B4-5EC6-404A-A0E6-4C6F116E9700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EACD9A-10B4-014D-8EED-EBABAC73CA6B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5C2EEBB-18A3-A44C-B5EF-D2F64CB871A5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Icon of police officer and civilian" title="Icon">
            <a:extLst>
              <a:ext uri="{FF2B5EF4-FFF2-40B4-BE49-F238E27FC236}">
                <a16:creationId xmlns:a16="http://schemas.microsoft.com/office/drawing/2014/main" id="{20E3D650-EE58-D641-A8F0-744E0CD695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8443" y="457251"/>
            <a:ext cx="901393" cy="502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5742" y="6505368"/>
            <a:ext cx="51537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*2023 Projected PSAP calls includes police,</a:t>
            </a:r>
            <a:r>
              <a:rPr kumimoji="0" lang="en-US" sz="1333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fire and ambulance</a:t>
            </a:r>
            <a:endParaRPr kumimoji="0" lang="en-CA" sz="1333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2247FC-575B-AC47-98A4-951B51999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7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DISPATCH TIMES</a:t>
            </a:r>
          </a:p>
        </p:txBody>
      </p:sp>
      <p:sp>
        <p:nvSpPr>
          <p:cNvPr id="59" name="Right Triangle 58">
            <a:extLst>
              <a:ext uri="{FF2B5EF4-FFF2-40B4-BE49-F238E27FC236}">
                <a16:creationId xmlns:a16="http://schemas.microsoft.com/office/drawing/2014/main" id="{60BDC271-A6A6-EB42-A1B7-A4E85553C7D2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185814-2634-6247-A5DB-BC02030E337C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FDB5485-E501-4E43-9E6F-06F81997618A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B8B05EC-D2B9-7340-BE80-AE82AAFBC670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 descr="Icon of police officer and civilian" title="Icon">
            <a:extLst>
              <a:ext uri="{FF2B5EF4-FFF2-40B4-BE49-F238E27FC236}">
                <a16:creationId xmlns:a16="http://schemas.microsoft.com/office/drawing/2014/main" id="{8B569D36-330E-7D4E-9F6A-762B3F66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43" y="457251"/>
            <a:ext cx="901393" cy="502416"/>
          </a:xfrm>
          <a:prstGeom prst="rect">
            <a:avLst/>
          </a:prstGeom>
        </p:spPr>
      </p:pic>
      <p:pic>
        <p:nvPicPr>
          <p:cNvPr id="3" name="Picture 2" descr="Icon of police siren" title="Icon">
            <a:extLst>
              <a:ext uri="{FF2B5EF4-FFF2-40B4-BE49-F238E27FC236}">
                <a16:creationId xmlns:a16="http://schemas.microsoft.com/office/drawing/2014/main" id="{09A06503-9B8F-0647-A672-24F607D0C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55" y="1489628"/>
            <a:ext cx="839144" cy="8559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9AE25-F3B1-2E45-BE73-A35AB60150C1}"/>
              </a:ext>
            </a:extLst>
          </p:cNvPr>
          <p:cNvGrpSpPr/>
          <p:nvPr/>
        </p:nvGrpSpPr>
        <p:grpSpPr>
          <a:xfrm>
            <a:off x="-9789" y="1243352"/>
            <a:ext cx="1783018" cy="1348480"/>
            <a:chOff x="-9789" y="1243352"/>
            <a:chExt cx="1783018" cy="134848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7576737-0B06-B047-BFBA-35F7CE8CB536}"/>
                </a:ext>
              </a:extLst>
            </p:cNvPr>
            <p:cNvSpPr/>
            <p:nvPr/>
          </p:nvSpPr>
          <p:spPr>
            <a:xfrm>
              <a:off x="424749" y="1243352"/>
              <a:ext cx="1348480" cy="1348480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84365B-8F6A-FB4A-82CB-5D54127251B7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 flipH="1">
              <a:off x="-9789" y="1917592"/>
              <a:ext cx="434538" cy="1743"/>
            </a:xfrm>
            <a:prstGeom prst="line">
              <a:avLst/>
            </a:prstGeom>
            <a:ln w="2540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908639" y="1151000"/>
            <a:ext cx="1566056" cy="3298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Priority</a:t>
            </a:r>
          </a:p>
          <a:p>
            <a:pPr marL="0" marR="0" lvl="0" indent="0" algn="ctr" defTabSz="121917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HIGHEST PRIORITY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Immediate Response Required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7906" y="1151000"/>
            <a:ext cx="1840117" cy="3298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Priority</a:t>
            </a:r>
          </a:p>
          <a:p>
            <a:pPr marL="0" marR="0" lvl="0" indent="0" algn="ctr" defTabSz="121917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PROGRESS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Domestic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Suicide / Person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Crisis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Disturbance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Premise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1233" y="1151000"/>
            <a:ext cx="1566056" cy="3298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Priority</a:t>
            </a:r>
          </a:p>
          <a:p>
            <a:pPr marL="0" marR="0" lvl="0" indent="0" algn="ctr" defTabSz="121917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JUST OCCURED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Suspicious Activity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Driving Complaints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Disturbance on Premise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0500" y="1151000"/>
            <a:ext cx="1566056" cy="3298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Priority</a:t>
            </a:r>
          </a:p>
          <a:p>
            <a:pPr marL="0" marR="0" lvl="0" indent="0" algn="ctr" defTabSz="121917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Trespassing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Residence / Compassion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Disorderly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99768" y="1151000"/>
            <a:ext cx="1566056" cy="3298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Priority</a:t>
            </a:r>
          </a:p>
          <a:p>
            <a:pPr marL="0" marR="0" lvl="0" indent="0" algn="ctr" defTabSz="121917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</a:t>
            </a:r>
            <a:b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Noise Complaints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Break and Enter Report</a:t>
            </a:r>
          </a:p>
          <a:p>
            <a:pPr marL="129597" marR="0" lvl="0" indent="-129597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Neighbour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Trouble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4697" y="5164243"/>
            <a:ext cx="1076665" cy="489421"/>
          </a:xfrm>
          <a:prstGeom prst="rect">
            <a:avLst/>
          </a:prstGeom>
        </p:spPr>
        <p:txBody>
          <a:bodyPr vert="horz" wrap="none" lIns="121920" tIns="60960" rIns="121920" bIns="6096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Dispatch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33792-5C80-DA49-8ACF-632BD8574827}"/>
              </a:ext>
            </a:extLst>
          </p:cNvPr>
          <p:cNvGrpSpPr/>
          <p:nvPr/>
        </p:nvGrpSpPr>
        <p:grpSpPr>
          <a:xfrm>
            <a:off x="1963427" y="4797292"/>
            <a:ext cx="1456479" cy="1605070"/>
            <a:chOff x="1963427" y="4797292"/>
            <a:chExt cx="1456479" cy="1605070"/>
          </a:xfrm>
        </p:grpSpPr>
        <p:pic>
          <p:nvPicPr>
            <p:cNvPr id="16" name="Picture 15" descr="Icon of stopwatch" title="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711" y="4797292"/>
              <a:ext cx="997912" cy="1128784"/>
            </a:xfrm>
            <a:prstGeom prst="rect">
              <a:avLst/>
            </a:prstGeom>
          </p:spPr>
        </p:pic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3FE6AB3F-8006-8540-8149-5AF6657093C4}"/>
                </a:ext>
              </a:extLst>
            </p:cNvPr>
            <p:cNvSpPr txBox="1">
              <a:spLocks/>
            </p:cNvSpPr>
            <p:nvPr/>
          </p:nvSpPr>
          <p:spPr>
            <a:xfrm>
              <a:off x="1963427" y="5912939"/>
              <a:ext cx="1456479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Target: 30 sec</a:t>
              </a:r>
            </a:p>
          </p:txBody>
        </p:sp>
        <p:sp>
          <p:nvSpPr>
            <p:cNvPr id="5" name="Up Arrow 4" descr="arrow up" title="Arrow">
              <a:extLst>
                <a:ext uri="{FF2B5EF4-FFF2-40B4-BE49-F238E27FC236}">
                  <a16:creationId xmlns:a16="http://schemas.microsoft.com/office/drawing/2014/main" id="{28A85A22-0485-0347-959A-2E0171135B0B}"/>
                </a:ext>
              </a:extLst>
            </p:cNvPr>
            <p:cNvSpPr/>
            <p:nvPr/>
          </p:nvSpPr>
          <p:spPr>
            <a:xfrm>
              <a:off x="2690552" y="5551793"/>
              <a:ext cx="725699" cy="372913"/>
            </a:xfrm>
            <a:prstGeom prst="upArrow">
              <a:avLst>
                <a:gd name="adj1" fmla="val 61667"/>
                <a:gd name="adj2" fmla="val 50000"/>
              </a:avLst>
            </a:prstGeom>
            <a:solidFill>
              <a:srgbClr val="8494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A5A113-5838-904B-8722-7F8A35B8F958}"/>
                </a:ext>
              </a:extLst>
            </p:cNvPr>
            <p:cNvSpPr txBox="1"/>
            <p:nvPr/>
          </p:nvSpPr>
          <p:spPr>
            <a:xfrm>
              <a:off x="2776422" y="5590433"/>
              <a:ext cx="543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2022</a:t>
              </a: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2319728" y="5232761"/>
              <a:ext cx="743877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00:01:03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669E7A-A1E2-4E41-8430-F9C5177EDE25}"/>
              </a:ext>
            </a:extLst>
          </p:cNvPr>
          <p:cNvGrpSpPr/>
          <p:nvPr/>
        </p:nvGrpSpPr>
        <p:grpSpPr>
          <a:xfrm>
            <a:off x="3930773" y="4797292"/>
            <a:ext cx="1458211" cy="1605070"/>
            <a:chOff x="3930773" y="4797292"/>
            <a:chExt cx="1458211" cy="1605070"/>
          </a:xfrm>
        </p:grpSpPr>
        <p:pic>
          <p:nvPicPr>
            <p:cNvPr id="28" name="Picture 27" descr="Icon of stopwatch" title="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583" y="4797292"/>
              <a:ext cx="997912" cy="1128784"/>
            </a:xfrm>
            <a:prstGeom prst="rect">
              <a:avLst/>
            </a:prstGeom>
          </p:spPr>
        </p:pic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E90A90E9-17C7-034A-9E44-9BABE9321542}"/>
                </a:ext>
              </a:extLst>
            </p:cNvPr>
            <p:cNvSpPr txBox="1">
              <a:spLocks/>
            </p:cNvSpPr>
            <p:nvPr/>
          </p:nvSpPr>
          <p:spPr>
            <a:xfrm>
              <a:off x="3930773" y="5912939"/>
              <a:ext cx="1456479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Target: 3 min</a:t>
              </a:r>
            </a:p>
          </p:txBody>
        </p:sp>
        <p:sp>
          <p:nvSpPr>
            <p:cNvPr id="53" name="Up Arrow 52" descr="arrow down" title="Arrow">
              <a:extLst>
                <a:ext uri="{FF2B5EF4-FFF2-40B4-BE49-F238E27FC236}">
                  <a16:creationId xmlns:a16="http://schemas.microsoft.com/office/drawing/2014/main" id="{D25CEBFF-4718-B24E-9427-705DA0EFD449}"/>
                </a:ext>
              </a:extLst>
            </p:cNvPr>
            <p:cNvSpPr/>
            <p:nvPr/>
          </p:nvSpPr>
          <p:spPr>
            <a:xfrm rot="10800000">
              <a:off x="4663285" y="5551793"/>
              <a:ext cx="725699" cy="372913"/>
            </a:xfrm>
            <a:prstGeom prst="upArrow">
              <a:avLst>
                <a:gd name="adj1" fmla="val 61667"/>
                <a:gd name="adj2" fmla="val 50000"/>
              </a:avLst>
            </a:prstGeom>
            <a:solidFill>
              <a:srgbClr val="8494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2A9199F-923E-AD4C-8B9E-8D86C620F670}"/>
                </a:ext>
              </a:extLst>
            </p:cNvPr>
            <p:cNvSpPr txBox="1"/>
            <p:nvPr/>
          </p:nvSpPr>
          <p:spPr>
            <a:xfrm>
              <a:off x="4763954" y="5519186"/>
              <a:ext cx="543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2022</a:t>
              </a: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4281600" y="5232761"/>
              <a:ext cx="743877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00:03:05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172425-5987-294D-936E-DA2C6BD83413}"/>
              </a:ext>
            </a:extLst>
          </p:cNvPr>
          <p:cNvGrpSpPr/>
          <p:nvPr/>
        </p:nvGrpSpPr>
        <p:grpSpPr>
          <a:xfrm>
            <a:off x="6025201" y="4797292"/>
            <a:ext cx="1456479" cy="1605070"/>
            <a:chOff x="6025201" y="4797292"/>
            <a:chExt cx="1456479" cy="1605070"/>
          </a:xfrm>
        </p:grpSpPr>
        <p:pic>
          <p:nvPicPr>
            <p:cNvPr id="30" name="Picture 29" descr="Icon of stopwatch" title="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11" y="4797292"/>
              <a:ext cx="997912" cy="1128784"/>
            </a:xfrm>
            <a:prstGeom prst="rect">
              <a:avLst/>
            </a:prstGeom>
          </p:spPr>
        </p:pic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36401E6-A61E-0D4E-8037-015972B837C5}"/>
                </a:ext>
              </a:extLst>
            </p:cNvPr>
            <p:cNvSpPr txBox="1">
              <a:spLocks/>
            </p:cNvSpPr>
            <p:nvPr/>
          </p:nvSpPr>
          <p:spPr>
            <a:xfrm>
              <a:off x="6025201" y="5912939"/>
              <a:ext cx="1456479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Target: 15 min</a:t>
              </a:r>
            </a:p>
          </p:txBody>
        </p:sp>
        <p:sp>
          <p:nvSpPr>
            <p:cNvPr id="47" name="Up Arrow 46" descr="arrow up" title="Arrow">
              <a:extLst>
                <a:ext uri="{FF2B5EF4-FFF2-40B4-BE49-F238E27FC236}">
                  <a16:creationId xmlns:a16="http://schemas.microsoft.com/office/drawing/2014/main" id="{C8675414-3BA1-894F-9C97-AEB681DF2284}"/>
                </a:ext>
              </a:extLst>
            </p:cNvPr>
            <p:cNvSpPr/>
            <p:nvPr/>
          </p:nvSpPr>
          <p:spPr>
            <a:xfrm>
              <a:off x="6717799" y="5551793"/>
              <a:ext cx="725699" cy="372913"/>
            </a:xfrm>
            <a:prstGeom prst="upArrow">
              <a:avLst>
                <a:gd name="adj1" fmla="val 61667"/>
                <a:gd name="adj2" fmla="val 50000"/>
              </a:avLst>
            </a:prstGeom>
            <a:solidFill>
              <a:srgbClr val="8494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897F0-B58F-2F4E-BE45-73DE2BA2128E}"/>
                </a:ext>
              </a:extLst>
            </p:cNvPr>
            <p:cNvSpPr txBox="1"/>
            <p:nvPr/>
          </p:nvSpPr>
          <p:spPr>
            <a:xfrm>
              <a:off x="6817774" y="5590433"/>
              <a:ext cx="543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2022</a:t>
              </a:r>
            </a:p>
          </p:txBody>
        </p:sp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6346728" y="5232761"/>
              <a:ext cx="743877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00:13:72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2DDBD-01FB-F14F-982C-0F816E1910C5}"/>
              </a:ext>
            </a:extLst>
          </p:cNvPr>
          <p:cNvGrpSpPr/>
          <p:nvPr/>
        </p:nvGrpSpPr>
        <p:grpSpPr>
          <a:xfrm>
            <a:off x="7902654" y="4797292"/>
            <a:ext cx="1471244" cy="1605070"/>
            <a:chOff x="7902654" y="4797292"/>
            <a:chExt cx="1471244" cy="1605070"/>
          </a:xfrm>
        </p:grpSpPr>
        <p:pic>
          <p:nvPicPr>
            <p:cNvPr id="32" name="Picture 31" descr="Icon of stopwatch" title="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628" y="4797292"/>
              <a:ext cx="997912" cy="1128784"/>
            </a:xfrm>
            <a:prstGeom prst="rect">
              <a:avLst/>
            </a:prstGeom>
          </p:spPr>
        </p:pic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9D66A599-07FD-4C43-8B1B-864D1D9529D7}"/>
                </a:ext>
              </a:extLst>
            </p:cNvPr>
            <p:cNvSpPr txBox="1">
              <a:spLocks/>
            </p:cNvSpPr>
            <p:nvPr/>
          </p:nvSpPr>
          <p:spPr>
            <a:xfrm>
              <a:off x="7902654" y="5912939"/>
              <a:ext cx="1456479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Target: 60 min</a:t>
              </a:r>
            </a:p>
          </p:txBody>
        </p:sp>
        <p:sp>
          <p:nvSpPr>
            <p:cNvPr id="49" name="Up Arrow 48" descr="arrow up" title="Arrow">
              <a:extLst>
                <a:ext uri="{FF2B5EF4-FFF2-40B4-BE49-F238E27FC236}">
                  <a16:creationId xmlns:a16="http://schemas.microsoft.com/office/drawing/2014/main" id="{FF0981F1-EFD5-5244-9584-F7348D330193}"/>
                </a:ext>
              </a:extLst>
            </p:cNvPr>
            <p:cNvSpPr/>
            <p:nvPr/>
          </p:nvSpPr>
          <p:spPr>
            <a:xfrm>
              <a:off x="8648199" y="5551793"/>
              <a:ext cx="725699" cy="372913"/>
            </a:xfrm>
            <a:prstGeom prst="upArrow">
              <a:avLst>
                <a:gd name="adj1" fmla="val 61667"/>
                <a:gd name="adj2" fmla="val 50000"/>
              </a:avLst>
            </a:prstGeom>
            <a:solidFill>
              <a:srgbClr val="8494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1CDE03-31D1-1B48-A0D2-1E573F163949}"/>
                </a:ext>
              </a:extLst>
            </p:cNvPr>
            <p:cNvSpPr txBox="1"/>
            <p:nvPr/>
          </p:nvSpPr>
          <p:spPr>
            <a:xfrm>
              <a:off x="8747203" y="5590431"/>
              <a:ext cx="543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2022</a:t>
              </a:r>
            </a:p>
          </p:txBody>
        </p:sp>
        <p:sp>
          <p:nvSpPr>
            <p:cNvPr id="34" name="Content Placeholder 2"/>
            <p:cNvSpPr txBox="1">
              <a:spLocks/>
            </p:cNvSpPr>
            <p:nvPr/>
          </p:nvSpPr>
          <p:spPr>
            <a:xfrm>
              <a:off x="8246646" y="5232761"/>
              <a:ext cx="743877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01:04:98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D68E67-250D-7A4E-A9F8-C01300ACC56C}"/>
              </a:ext>
            </a:extLst>
          </p:cNvPr>
          <p:cNvGrpSpPr/>
          <p:nvPr/>
        </p:nvGrpSpPr>
        <p:grpSpPr>
          <a:xfrm>
            <a:off x="9727519" y="4797292"/>
            <a:ext cx="1458245" cy="1605070"/>
            <a:chOff x="9727519" y="4797292"/>
            <a:chExt cx="1458245" cy="1605070"/>
          </a:xfrm>
        </p:grpSpPr>
        <p:pic>
          <p:nvPicPr>
            <p:cNvPr id="40" name="Picture 39" descr="Icon of stopwatch" title="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289" y="4797292"/>
              <a:ext cx="997912" cy="1128784"/>
            </a:xfrm>
            <a:prstGeom prst="rect">
              <a:avLst/>
            </a:prstGeom>
          </p:spPr>
        </p:pic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4A89BDEB-E3D1-9745-BE81-CC69739F3FF9}"/>
                </a:ext>
              </a:extLst>
            </p:cNvPr>
            <p:cNvSpPr txBox="1">
              <a:spLocks/>
            </p:cNvSpPr>
            <p:nvPr/>
          </p:nvSpPr>
          <p:spPr>
            <a:xfrm>
              <a:off x="9727519" y="5912939"/>
              <a:ext cx="1456479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Target: 180 min</a:t>
              </a:r>
            </a:p>
          </p:txBody>
        </p:sp>
        <p:sp>
          <p:nvSpPr>
            <p:cNvPr id="51" name="Up Arrow 50" descr="arrow up" title="Arrow">
              <a:extLst>
                <a:ext uri="{FF2B5EF4-FFF2-40B4-BE49-F238E27FC236}">
                  <a16:creationId xmlns:a16="http://schemas.microsoft.com/office/drawing/2014/main" id="{BBAD4AF0-36C4-264D-B91D-85666701DAEF}"/>
                </a:ext>
              </a:extLst>
            </p:cNvPr>
            <p:cNvSpPr/>
            <p:nvPr/>
          </p:nvSpPr>
          <p:spPr>
            <a:xfrm>
              <a:off x="10460065" y="5551793"/>
              <a:ext cx="725699" cy="372913"/>
            </a:xfrm>
            <a:prstGeom prst="upArrow">
              <a:avLst>
                <a:gd name="adj1" fmla="val 61667"/>
                <a:gd name="adj2" fmla="val 50000"/>
              </a:avLst>
            </a:prstGeom>
            <a:solidFill>
              <a:srgbClr val="8494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23E02AA-3B5C-AF45-B8FE-C849469657DC}"/>
                </a:ext>
              </a:extLst>
            </p:cNvPr>
            <p:cNvSpPr txBox="1"/>
            <p:nvPr/>
          </p:nvSpPr>
          <p:spPr>
            <a:xfrm>
              <a:off x="10559431" y="5586430"/>
              <a:ext cx="543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</a:t>
              </a: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2022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Content Placeholder 2"/>
            <p:cNvSpPr txBox="1">
              <a:spLocks/>
            </p:cNvSpPr>
            <p:nvPr/>
          </p:nvSpPr>
          <p:spPr>
            <a:xfrm>
              <a:off x="10043307" y="5232761"/>
              <a:ext cx="743877" cy="489423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01:29:84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3621308" y="1231474"/>
            <a:ext cx="0" cy="4639695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25611" y="1231474"/>
            <a:ext cx="0" cy="4639695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685089" y="1231474"/>
            <a:ext cx="0" cy="4639695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509523" y="1231474"/>
            <a:ext cx="0" cy="4639695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07480" y="4699173"/>
            <a:ext cx="11174305" cy="1556597"/>
          </a:xfrm>
          <a:prstGeom prst="rect">
            <a:avLst/>
          </a:prstGeom>
          <a:solidFill>
            <a:schemeClr val="accent5">
              <a:alpha val="1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508D8-835B-A24C-8653-719B82278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0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INTAKE</a:t>
            </a:r>
            <a:endParaRPr lang="en-CA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B8A339E-AAE5-4344-A931-C4912899AC91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 descr="Icon of police officer and civilian" title="Icon">
            <a:extLst>
              <a:ext uri="{FF2B5EF4-FFF2-40B4-BE49-F238E27FC236}">
                <a16:creationId xmlns:a16="http://schemas.microsoft.com/office/drawing/2014/main" id="{7DC4C258-D205-0A48-AA90-E7D1E9C92BDE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6EE9E13-040C-564E-96F4-8356FA091FCC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5234D0B-16AD-7346-AC98-A3C20A4BF055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FA789F2-5FC7-9848-B805-D936A49F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43" y="457251"/>
            <a:ext cx="901393" cy="5024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B5199C-788F-0140-A62E-E478E60F0F47}"/>
              </a:ext>
            </a:extLst>
          </p:cNvPr>
          <p:cNvGrpSpPr/>
          <p:nvPr/>
        </p:nvGrpSpPr>
        <p:grpSpPr>
          <a:xfrm>
            <a:off x="540861" y="1182283"/>
            <a:ext cx="3395756" cy="2780107"/>
            <a:chOff x="540861" y="1182283"/>
            <a:chExt cx="3395756" cy="27801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4D9E76-1826-7D4F-BDBB-B764242B2736}"/>
                </a:ext>
              </a:extLst>
            </p:cNvPr>
            <p:cNvSpPr/>
            <p:nvPr/>
          </p:nvSpPr>
          <p:spPr>
            <a:xfrm>
              <a:off x="540861" y="1182283"/>
              <a:ext cx="3395756" cy="2780107"/>
            </a:xfrm>
            <a:prstGeom prst="rect">
              <a:avLst/>
            </a:prstGeom>
            <a:solidFill>
              <a:schemeClr val="accent5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1E70BEF-38B3-9D49-9BED-B2D601E33857}"/>
                </a:ext>
              </a:extLst>
            </p:cNvPr>
            <p:cNvCxnSpPr/>
            <p:nvPr/>
          </p:nvCxnSpPr>
          <p:spPr>
            <a:xfrm>
              <a:off x="605827" y="3502402"/>
              <a:ext cx="3247583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A411ABD-D495-BD4B-ABCA-47A13FD59B0C}"/>
                </a:ext>
              </a:extLst>
            </p:cNvPr>
            <p:cNvSpPr txBox="1">
              <a:spLocks/>
            </p:cNvSpPr>
            <p:nvPr/>
          </p:nvSpPr>
          <p:spPr>
            <a:xfrm>
              <a:off x="540861" y="3510566"/>
              <a:ext cx="3395756" cy="414738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TOTAL CALLS 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446,759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B2A9A9-6213-E846-8A9A-DB0F4127F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768" y="2709960"/>
              <a:ext cx="508642" cy="414739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A32F12B-4BED-0741-A00C-69DDC288CC5B}"/>
                </a:ext>
              </a:extLst>
            </p:cNvPr>
            <p:cNvSpPr txBox="1">
              <a:spLocks/>
            </p:cNvSpPr>
            <p:nvPr/>
          </p:nvSpPr>
          <p:spPr>
            <a:xfrm>
              <a:off x="1379737" y="2635187"/>
              <a:ext cx="2024906" cy="667521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 lnSpcReduction="100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911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1867" dirty="0">
                  <a:solidFill>
                    <a:schemeClr val="accent5"/>
                  </a:solidFill>
                  <a:latin typeface="Arial"/>
                </a:rPr>
                <a:t>Non-Emergency</a:t>
              </a: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78DC2B-28FC-2247-8386-E41460034E9A}"/>
                </a:ext>
              </a:extLst>
            </p:cNvPr>
            <p:cNvSpPr/>
            <p:nvPr/>
          </p:nvSpPr>
          <p:spPr>
            <a:xfrm>
              <a:off x="1389683" y="2516075"/>
              <a:ext cx="1955085" cy="82133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D61F7D4-01FB-DB49-83B2-4284D8B7D499}"/>
                </a:ext>
              </a:extLst>
            </p:cNvPr>
            <p:cNvSpPr txBox="1">
              <a:spLocks/>
            </p:cNvSpPr>
            <p:nvPr/>
          </p:nvSpPr>
          <p:spPr>
            <a:xfrm>
              <a:off x="1130502" y="2150422"/>
              <a:ext cx="1319112" cy="414738"/>
            </a:xfrm>
            <a:prstGeom prst="rect">
              <a:avLst/>
            </a:prstGeom>
            <a:solidFill>
              <a:schemeClr val="accent5"/>
            </a:solidFill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CALL</a:t>
              </a:r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5C42C0FD-BFFB-9642-8C02-930F3964B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575" y="2039051"/>
              <a:ext cx="437218" cy="578671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6ECA952-82E9-2040-9DF4-088880DA3D96}"/>
                </a:ext>
              </a:extLst>
            </p:cNvPr>
            <p:cNvSpPr txBox="1">
              <a:spLocks/>
            </p:cNvSpPr>
            <p:nvPr/>
          </p:nvSpPr>
          <p:spPr>
            <a:xfrm>
              <a:off x="1216966" y="1303906"/>
              <a:ext cx="2077648" cy="414738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INTAKE - PSAP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F41B5F-2E78-6F4B-A0BF-AFF7DCCED40C}"/>
              </a:ext>
            </a:extLst>
          </p:cNvPr>
          <p:cNvGrpSpPr/>
          <p:nvPr/>
        </p:nvGrpSpPr>
        <p:grpSpPr>
          <a:xfrm>
            <a:off x="531740" y="4056088"/>
            <a:ext cx="3445526" cy="2411714"/>
            <a:chOff x="531740" y="4056088"/>
            <a:chExt cx="3445526" cy="24117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615EA48-8CDB-6B42-9FB8-AACAA849DC45}"/>
                </a:ext>
              </a:extLst>
            </p:cNvPr>
            <p:cNvGrpSpPr/>
            <p:nvPr/>
          </p:nvGrpSpPr>
          <p:grpSpPr>
            <a:xfrm>
              <a:off x="531740" y="4064471"/>
              <a:ext cx="3445526" cy="2403331"/>
              <a:chOff x="531740" y="4064471"/>
              <a:chExt cx="3445526" cy="2403331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4D9E76-1826-7D4F-BDBB-B764242B2736}"/>
                  </a:ext>
                </a:extLst>
              </p:cNvPr>
              <p:cNvSpPr/>
              <p:nvPr/>
            </p:nvSpPr>
            <p:spPr>
              <a:xfrm>
                <a:off x="531740" y="4064471"/>
                <a:ext cx="3395756" cy="2403331"/>
              </a:xfrm>
              <a:prstGeom prst="rect">
                <a:avLst/>
              </a:prstGeom>
              <a:solidFill>
                <a:schemeClr val="accent5">
                  <a:alpha val="1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581510" y="5984359"/>
                <a:ext cx="3395756" cy="422902"/>
                <a:chOff x="581510" y="5949999"/>
                <a:chExt cx="3395756" cy="422902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1E70BEF-38B3-9D49-9BED-B2D601E33857}"/>
                    </a:ext>
                  </a:extLst>
                </p:cNvPr>
                <p:cNvCxnSpPr/>
                <p:nvPr/>
              </p:nvCxnSpPr>
              <p:spPr>
                <a:xfrm>
                  <a:off x="646476" y="5949999"/>
                  <a:ext cx="3247583" cy="0"/>
                </a:xfrm>
                <a:prstGeom prst="line">
                  <a:avLst/>
                </a:prstGeom>
                <a:ln w="127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7A411ABD-D495-BD4B-ABCA-47A13FD59B0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1510" y="5958163"/>
                  <a:ext cx="3395756" cy="414738"/>
                </a:xfrm>
                <a:prstGeom prst="rect">
                  <a:avLst/>
                </a:prstGeom>
              </p:spPr>
              <p:txBody>
                <a:bodyPr vert="horz" wrap="none" lIns="121920" tIns="60960" rIns="121920" bIns="60960" rtlCol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/>
                    <a:buChar char="•"/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TOTAL OTHER</a:t>
                  </a:r>
                  <a:r>
                    <a:rPr kumimoji="0" lang="en-US" sz="1867" b="0" i="0" u="none" strike="noStrike" kern="1200" cap="none" spc="0" normalizeH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</a:t>
                  </a:r>
                  <a:r>
                    <a:rPr kumimoji="0" lang="en-US" sz="18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19,770</a:t>
                  </a:r>
                </a:p>
              </p:txBody>
            </p: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491C6FE-C5B6-E24D-A944-76016A218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9614" y="5000868"/>
                <a:ext cx="508642" cy="414739"/>
              </a:xfrm>
              <a:prstGeom prst="rect">
                <a:avLst/>
              </a:prstGeom>
            </p:spPr>
          </p:pic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17AC57F-EB24-2145-AEF5-E8298D4499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0502" y="5000870"/>
                <a:ext cx="1319112" cy="41473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vert="horz" wrap="none" lIns="121920" tIns="60960" rIns="121920" bIns="6096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ONLINE</a:t>
                </a: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852F811A-CB67-724B-9A97-1EBB4033D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827" y="5021906"/>
                <a:ext cx="446887" cy="41980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7D281B8-4CFE-FB44-ACC1-31B8D7D2E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9614" y="4540409"/>
                <a:ext cx="508642" cy="414739"/>
              </a:xfrm>
              <a:prstGeom prst="rect">
                <a:avLst/>
              </a:prstGeom>
            </p:spPr>
          </p:pic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04F123F-1D83-5B43-B8FC-785B8D4894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0502" y="4531142"/>
                <a:ext cx="1319112" cy="41473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vert="horz" wrap="none" lIns="121920" tIns="60960" rIns="121920" bIns="6096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WALK-IN</a:t>
                </a:r>
              </a:p>
            </p:txBody>
          </p: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626FC098-9CA2-9748-8EB1-219832516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6549" y="4476415"/>
                <a:ext cx="389840" cy="524785"/>
              </a:xfrm>
              <a:prstGeom prst="rect">
                <a:avLst/>
              </a:prstGeom>
            </p:spPr>
          </p:pic>
          <p:cxnSp>
            <p:nvCxnSpPr>
              <p:cNvPr id="45" name="Elbow Connector 44"/>
              <p:cNvCxnSpPr/>
              <p:nvPr/>
            </p:nvCxnSpPr>
            <p:spPr>
              <a:xfrm>
                <a:off x="2954791" y="4715780"/>
                <a:ext cx="697126" cy="492457"/>
              </a:xfrm>
              <a:prstGeom prst="bentConnector3">
                <a:avLst>
                  <a:gd name="adj1" fmla="val 99311"/>
                </a:avLst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A6ECA952-82E9-2040-9DF4-088880DA3D96}"/>
                </a:ext>
              </a:extLst>
            </p:cNvPr>
            <p:cNvSpPr txBox="1">
              <a:spLocks/>
            </p:cNvSpPr>
            <p:nvPr/>
          </p:nvSpPr>
          <p:spPr>
            <a:xfrm>
              <a:off x="1216966" y="4056088"/>
              <a:ext cx="2077648" cy="414738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INTAKE - OTHER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D3F321-AFFD-CD49-90DF-8C400532BF81}"/>
              </a:ext>
            </a:extLst>
          </p:cNvPr>
          <p:cNvGrpSpPr/>
          <p:nvPr/>
        </p:nvGrpSpPr>
        <p:grpSpPr>
          <a:xfrm>
            <a:off x="4314650" y="1303906"/>
            <a:ext cx="3340963" cy="4685813"/>
            <a:chOff x="4314650" y="1303906"/>
            <a:chExt cx="3340963" cy="468581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9A05055-93CE-E947-BF43-C6849D686D15}"/>
                </a:ext>
              </a:extLst>
            </p:cNvPr>
            <p:cNvSpPr/>
            <p:nvPr/>
          </p:nvSpPr>
          <p:spPr>
            <a:xfrm>
              <a:off x="4314650" y="2537508"/>
              <a:ext cx="2766834" cy="2766834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51B4C18-A044-254E-9805-35B82FC9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43478" y="5572132"/>
              <a:ext cx="512135" cy="417587"/>
            </a:xfrm>
            <a:prstGeom prst="rect">
              <a:avLst/>
            </a:prstGeom>
          </p:spPr>
        </p:pic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200A0EB8-4E9E-3E4C-A9EE-4893C22A0DB0}"/>
                </a:ext>
              </a:extLst>
            </p:cNvPr>
            <p:cNvSpPr txBox="1">
              <a:spLocks/>
            </p:cNvSpPr>
            <p:nvPr/>
          </p:nvSpPr>
          <p:spPr>
            <a:xfrm>
              <a:off x="4349044" y="5572133"/>
              <a:ext cx="2803914" cy="414738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POLICE RESPONSE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0900E29-397B-CD44-A142-9E71CDE7F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468079" y="5079799"/>
              <a:ext cx="512135" cy="417587"/>
            </a:xfrm>
            <a:prstGeom prst="rect">
              <a:avLst/>
            </a:prstGeom>
          </p:spPr>
        </p:pic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AB9B8FF-058F-714D-BED3-79F303DBFA1F}"/>
                </a:ext>
              </a:extLst>
            </p:cNvPr>
            <p:cNvCxnSpPr>
              <a:cxnSpLocks/>
              <a:stCxn id="97" idx="3"/>
            </p:cNvCxnSpPr>
            <p:nvPr/>
          </p:nvCxnSpPr>
          <p:spPr>
            <a:xfrm flipV="1">
              <a:off x="5696644" y="1936828"/>
              <a:ext cx="1423" cy="1056067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3869B4F-71C3-0448-B1AE-7428163555C3}"/>
                </a:ext>
              </a:extLst>
            </p:cNvPr>
            <p:cNvCxnSpPr>
              <a:stCxn id="59" idx="3"/>
              <a:endCxn id="60" idx="1"/>
            </p:cNvCxnSpPr>
            <p:nvPr/>
          </p:nvCxnSpPr>
          <p:spPr>
            <a:xfrm>
              <a:off x="5337925" y="1936828"/>
              <a:ext cx="740166" cy="0"/>
            </a:xfrm>
            <a:prstGeom prst="straightConnector1">
              <a:avLst/>
            </a:prstGeom>
            <a:ln w="15875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FD507AE-7E2E-134E-9139-F9ECD560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 flipV="1">
              <a:off x="5440576" y="2528034"/>
              <a:ext cx="512135" cy="417587"/>
            </a:xfrm>
            <a:prstGeom prst="rect">
              <a:avLst/>
            </a:prstGeom>
          </p:spPr>
        </p:pic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C397DD91-A4FC-8C4B-9A22-F2795016D7AE}"/>
                </a:ext>
              </a:extLst>
            </p:cNvPr>
            <p:cNvSpPr txBox="1">
              <a:spLocks/>
            </p:cNvSpPr>
            <p:nvPr/>
          </p:nvSpPr>
          <p:spPr>
            <a:xfrm>
              <a:off x="5210947" y="2171437"/>
              <a:ext cx="983152" cy="2440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vert="horz" wrap="none" lIns="121920" tIns="60960" rIns="121920" bIns="60960" rtlCol="0">
              <a:normAutofit fontScale="85000" lnSpcReduction="200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ASSIST</a:t>
              </a: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A0D04343-A4F5-244C-9033-C9F7702EF26E}"/>
                </a:ext>
              </a:extLst>
            </p:cNvPr>
            <p:cNvSpPr txBox="1">
              <a:spLocks/>
            </p:cNvSpPr>
            <p:nvPr/>
          </p:nvSpPr>
          <p:spPr>
            <a:xfrm>
              <a:off x="6078091" y="1729459"/>
              <a:ext cx="988881" cy="414738"/>
            </a:xfrm>
            <a:prstGeom prst="rect">
              <a:avLst/>
            </a:prstGeom>
            <a:solidFill>
              <a:srgbClr val="C00000"/>
            </a:solidFill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FIRE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0294E3BC-7235-8C49-883C-B13A834291E5}"/>
                </a:ext>
              </a:extLst>
            </p:cNvPr>
            <p:cNvCxnSpPr>
              <a:cxnSpLocks/>
            </p:cNvCxnSpPr>
            <p:nvPr/>
          </p:nvCxnSpPr>
          <p:spPr>
            <a:xfrm>
              <a:off x="6572654" y="2153995"/>
              <a:ext cx="0" cy="697693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F1F1241-B665-BB41-9572-D7A51BAE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 flipV="1">
              <a:off x="6332932" y="2533758"/>
              <a:ext cx="479197" cy="391181"/>
            </a:xfrm>
            <a:prstGeom prst="rect">
              <a:avLst/>
            </a:prstGeom>
          </p:spPr>
        </p:pic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31FEECC9-562D-EA49-9276-1175822DC764}"/>
                </a:ext>
              </a:extLst>
            </p:cNvPr>
            <p:cNvSpPr txBox="1">
              <a:spLocks/>
            </p:cNvSpPr>
            <p:nvPr/>
          </p:nvSpPr>
          <p:spPr>
            <a:xfrm>
              <a:off x="4349044" y="1729459"/>
              <a:ext cx="988881" cy="414738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1867" dirty="0">
                  <a:solidFill>
                    <a:schemeClr val="bg1"/>
                  </a:solidFill>
                  <a:latin typeface="Arial"/>
                </a:rPr>
                <a:t>EMS</a:t>
              </a: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8D5F80B-5501-144E-8264-FAD8D7B3F460}"/>
                </a:ext>
              </a:extLst>
            </p:cNvPr>
            <p:cNvCxnSpPr>
              <a:cxnSpLocks/>
              <a:stCxn id="59" idx="2"/>
              <a:endCxn id="117" idx="1"/>
            </p:cNvCxnSpPr>
            <p:nvPr/>
          </p:nvCxnSpPr>
          <p:spPr>
            <a:xfrm>
              <a:off x="4843485" y="2144197"/>
              <a:ext cx="10188" cy="809929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ADBB9FF-C328-2049-8A53-3D83CF75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 flipV="1">
              <a:off x="4621921" y="2533189"/>
              <a:ext cx="463503" cy="378370"/>
            </a:xfrm>
            <a:prstGeom prst="rect">
              <a:avLst/>
            </a:prstGeom>
          </p:spPr>
        </p:pic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151E4F1E-6E1B-514D-ADFD-274BF02CD0C8}"/>
                </a:ext>
              </a:extLst>
            </p:cNvPr>
            <p:cNvSpPr/>
            <p:nvPr/>
          </p:nvSpPr>
          <p:spPr>
            <a:xfrm>
              <a:off x="6635456" y="3347586"/>
              <a:ext cx="780102" cy="7801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B09DC49-09FB-8646-B09F-2D294DE6A8B0}"/>
                </a:ext>
              </a:extLst>
            </p:cNvPr>
            <p:cNvSpPr txBox="1"/>
            <p:nvPr/>
          </p:nvSpPr>
          <p:spPr>
            <a:xfrm>
              <a:off x="6539339" y="3650634"/>
              <a:ext cx="97233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3600" b="1" dirty="0">
                  <a:solidFill>
                    <a:schemeClr val="accent3"/>
                  </a:solidFill>
                  <a:latin typeface="Arial"/>
                </a:rPr>
                <a:t>X</a:t>
              </a:r>
            </a:p>
            <a:p>
              <a:pPr algn="ctr">
                <a:lnSpc>
                  <a:spcPts val="1000"/>
                </a:lnSpc>
              </a:pPr>
              <a:r>
                <a:rPr lang="en-US" sz="1000" dirty="0">
                  <a:solidFill>
                    <a:schemeClr val="accent3"/>
                  </a:solidFill>
                  <a:latin typeface="Arial"/>
                </a:rPr>
                <a:t>RESOLVED</a:t>
              </a:r>
            </a:p>
            <a:p>
              <a:pPr algn="ctr">
                <a:lnSpc>
                  <a:spcPts val="1000"/>
                </a:lnSpc>
              </a:pPr>
              <a:r>
                <a:rPr lang="en-US" sz="1000" dirty="0">
                  <a:solidFill>
                    <a:schemeClr val="accent3"/>
                  </a:solidFill>
                  <a:latin typeface="Arial"/>
                </a:rPr>
                <a:t>121,190</a:t>
              </a:r>
              <a:endParaRPr lang="en-US" sz="1000" dirty="0">
                <a:solidFill>
                  <a:schemeClr val="accent3"/>
                </a:solidFill>
              </a:endParaRP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35B64235-8855-5E49-9A50-85E5565A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7872" y="3651595"/>
              <a:ext cx="267607" cy="218455"/>
            </a:xfrm>
            <a:prstGeom prst="rect">
              <a:avLst/>
            </a:prstGeom>
          </p:spPr>
        </p:pic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35213391-5D02-BA42-A6B9-EB523F5406D8}"/>
                </a:ext>
              </a:extLst>
            </p:cNvPr>
            <p:cNvSpPr txBox="1">
              <a:spLocks/>
            </p:cNvSpPr>
            <p:nvPr/>
          </p:nvSpPr>
          <p:spPr>
            <a:xfrm>
              <a:off x="4566004" y="4143738"/>
              <a:ext cx="2369993" cy="804952"/>
            </a:xfrm>
            <a:prstGeom prst="rect">
              <a:avLst/>
            </a:prstGeom>
            <a:noFill/>
          </p:spPr>
          <p:txBody>
            <a:bodyPr vert="horz" wrap="none" lIns="121920" tIns="60960" rIns="121920" bIns="60960" rtlCol="0">
              <a:normAutofit lnSpcReduction="10000"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HPS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COMMUNICATIONS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1600" b="1" noProof="0" dirty="0">
                  <a:solidFill>
                    <a:schemeClr val="tx2"/>
                  </a:solidFill>
                  <a:latin typeface="Arial"/>
                </a:rPr>
                <a:t>(PSAP)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7" name="Picture 86" descr="Icon of dispatcher" title="Icon">
              <a:extLst>
                <a:ext uri="{FF2B5EF4-FFF2-40B4-BE49-F238E27FC236}">
                  <a16:creationId xmlns:a16="http://schemas.microsoft.com/office/drawing/2014/main" id="{92F58B20-E194-8947-92D6-B1AA554DD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61153" y="3212469"/>
              <a:ext cx="407419" cy="922053"/>
            </a:xfrm>
            <a:prstGeom prst="rect">
              <a:avLst/>
            </a:prstGeom>
          </p:spPr>
        </p:pic>
        <p:pic>
          <p:nvPicPr>
            <p:cNvPr id="88" name="Picture 87" descr="Icon of dispatcher" title="Icon">
              <a:extLst>
                <a:ext uri="{FF2B5EF4-FFF2-40B4-BE49-F238E27FC236}">
                  <a16:creationId xmlns:a16="http://schemas.microsoft.com/office/drawing/2014/main" id="{E95A7312-76B8-9C42-85A7-AA0C3F6F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01728" y="3212469"/>
              <a:ext cx="407419" cy="922053"/>
            </a:xfrm>
            <a:prstGeom prst="rect">
              <a:avLst/>
            </a:prstGeom>
          </p:spPr>
        </p:pic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1BC73ED2-E884-DB40-9043-37D6CD94410B}"/>
                </a:ext>
              </a:extLst>
            </p:cNvPr>
            <p:cNvSpPr txBox="1">
              <a:spLocks/>
            </p:cNvSpPr>
            <p:nvPr/>
          </p:nvSpPr>
          <p:spPr>
            <a:xfrm>
              <a:off x="4702916" y="1303906"/>
              <a:ext cx="2077648" cy="414738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TRIAGE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D9C69E-7A23-2A4B-9A8D-22372E1248E4}"/>
              </a:ext>
            </a:extLst>
          </p:cNvPr>
          <p:cNvGrpSpPr/>
          <p:nvPr/>
        </p:nvGrpSpPr>
        <p:grpSpPr>
          <a:xfrm>
            <a:off x="7466718" y="1216233"/>
            <a:ext cx="4334795" cy="5218517"/>
            <a:chOff x="7466718" y="1216233"/>
            <a:chExt cx="4334795" cy="521851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DA41AA-AB9C-8C42-AF98-DE059E9C757D}"/>
                </a:ext>
              </a:extLst>
            </p:cNvPr>
            <p:cNvSpPr/>
            <p:nvPr/>
          </p:nvSpPr>
          <p:spPr>
            <a:xfrm>
              <a:off x="7511677" y="1216233"/>
              <a:ext cx="3395756" cy="5218517"/>
            </a:xfrm>
            <a:prstGeom prst="rect">
              <a:avLst/>
            </a:prstGeom>
            <a:solidFill>
              <a:schemeClr val="accent5">
                <a:alpha val="1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7466718" y="5984359"/>
              <a:ext cx="3395756" cy="422902"/>
              <a:chOff x="7466718" y="6018719"/>
              <a:chExt cx="3395756" cy="422902"/>
            </a:xfrm>
          </p:grpSpPr>
          <p:sp>
            <p:nvSpPr>
              <p:cNvPr id="126" name="Content Placeholder 2">
                <a:extLst>
                  <a:ext uri="{FF2B5EF4-FFF2-40B4-BE49-F238E27FC236}">
                    <a16:creationId xmlns:a16="http://schemas.microsoft.com/office/drawing/2014/main" id="{46FBF8AD-1D4D-1C48-AE02-CAFA3D9513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6718" y="6026883"/>
                <a:ext cx="3395756" cy="414738"/>
              </a:xfrm>
              <a:prstGeom prst="rect">
                <a:avLst/>
              </a:prstGeom>
            </p:spPr>
            <p:txBody>
              <a:bodyPr vert="horz" wrap="none" lIns="121920" tIns="60960" rIns="121920" bIns="6096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TOTAL </a:t>
                </a:r>
                <a:r>
                  <a:rPr lang="en-US" sz="1867" dirty="0">
                    <a:solidFill>
                      <a:srgbClr val="094C82"/>
                    </a:solidFill>
                    <a:latin typeface="Arial"/>
                  </a:rPr>
                  <a:t>RESPONSES</a:t>
                </a: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102,173</a:t>
                </a: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6DFB19D-A53E-F445-9018-A629CD0AB2D7}"/>
                  </a:ext>
                </a:extLst>
              </p:cNvPr>
              <p:cNvCxnSpPr/>
              <p:nvPr/>
            </p:nvCxnSpPr>
            <p:spPr>
              <a:xfrm>
                <a:off x="7578125" y="6018719"/>
                <a:ext cx="3247583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Rectangle 92"/>
            <p:cNvSpPr/>
            <p:nvPr/>
          </p:nvSpPr>
          <p:spPr>
            <a:xfrm>
              <a:off x="10911526" y="5236987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94C82"/>
                  </a:solidFill>
                  <a:latin typeface="Arial"/>
                </a:rPr>
                <a:t>10,340</a:t>
              </a:r>
              <a:endParaRPr lang="en-CA" dirty="0"/>
            </a:p>
          </p:txBody>
        </p:sp>
        <p:pic>
          <p:nvPicPr>
            <p:cNvPr id="100" name="Picture 99" descr="Icon of police officer on computer monitor" title="Icon">
              <a:extLst>
                <a:ext uri="{FF2B5EF4-FFF2-40B4-BE49-F238E27FC236}">
                  <a16:creationId xmlns:a16="http://schemas.microsoft.com/office/drawing/2014/main" id="{D4B44AB8-884B-3841-8184-6E63F1876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75096" y="5184095"/>
              <a:ext cx="504205" cy="475116"/>
            </a:xfrm>
            <a:prstGeom prst="rect">
              <a:avLst/>
            </a:prstGeom>
          </p:spPr>
        </p:pic>
        <p:sp>
          <p:nvSpPr>
            <p:cNvPr id="90" name="Content Placeholder 2">
              <a:extLst>
                <a:ext uri="{FF2B5EF4-FFF2-40B4-BE49-F238E27FC236}">
                  <a16:creationId xmlns:a16="http://schemas.microsoft.com/office/drawing/2014/main" id="{8F375630-6E1A-5A4A-9375-0C016658BD27}"/>
                </a:ext>
              </a:extLst>
            </p:cNvPr>
            <p:cNvSpPr txBox="1">
              <a:spLocks/>
            </p:cNvSpPr>
            <p:nvPr/>
          </p:nvSpPr>
          <p:spPr>
            <a:xfrm>
              <a:off x="8346871" y="4955148"/>
              <a:ext cx="1695825" cy="672245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wrap="none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RESPONSE TO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7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ONLINE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7E7B4C41-3A3E-ED46-9EF8-673196D7388B}"/>
                </a:ext>
              </a:extLst>
            </p:cNvPr>
            <p:cNvCxnSpPr>
              <a:endCxn id="90" idx="1"/>
            </p:cNvCxnSpPr>
            <p:nvPr/>
          </p:nvCxnSpPr>
          <p:spPr>
            <a:xfrm flipV="1">
              <a:off x="8025297" y="5291271"/>
              <a:ext cx="321574" cy="124336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10911526" y="4403183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94C82"/>
                  </a:solidFill>
                  <a:latin typeface="Arial"/>
                </a:rPr>
                <a:t>7,721</a:t>
              </a:r>
              <a:endParaRPr lang="en-CA" dirty="0"/>
            </a:p>
          </p:txBody>
        </p:sp>
        <p:pic>
          <p:nvPicPr>
            <p:cNvPr id="101" name="Picture 100" descr="Icon of police officer" title="Icon">
              <a:extLst>
                <a:ext uri="{FF2B5EF4-FFF2-40B4-BE49-F238E27FC236}">
                  <a16:creationId xmlns:a16="http://schemas.microsoft.com/office/drawing/2014/main" id="{AD350649-9034-F44D-B26E-6CDEE419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69865" y="4321673"/>
              <a:ext cx="456303" cy="532353"/>
            </a:xfrm>
            <a:prstGeom prst="rect">
              <a:avLst/>
            </a:prstGeom>
          </p:spPr>
        </p:pic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09147209-71E3-0846-82EB-F41DD54ADF44}"/>
                </a:ext>
              </a:extLst>
            </p:cNvPr>
            <p:cNvSpPr txBox="1">
              <a:spLocks/>
            </p:cNvSpPr>
            <p:nvPr/>
          </p:nvSpPr>
          <p:spPr>
            <a:xfrm>
              <a:off x="8346871" y="4380480"/>
              <a:ext cx="1695825" cy="414738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ARO ONLY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2D1FC1C-4C6E-AB4D-8081-7583B7BF0101}"/>
                </a:ext>
              </a:extLst>
            </p:cNvPr>
            <p:cNvCxnSpPr>
              <a:endCxn id="89" idx="1"/>
            </p:cNvCxnSpPr>
            <p:nvPr/>
          </p:nvCxnSpPr>
          <p:spPr>
            <a:xfrm>
              <a:off x="8025297" y="4605954"/>
              <a:ext cx="321574" cy="7003"/>
            </a:xfrm>
            <a:prstGeom prst="straightConnector1">
              <a:avLst/>
            </a:prstGeom>
            <a:ln w="158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0911526" y="3443450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94C82"/>
                  </a:solidFill>
                  <a:latin typeface="Arial"/>
                </a:rPr>
                <a:t>86,432</a:t>
              </a:r>
              <a:endParaRPr lang="en-CA" dirty="0"/>
            </a:p>
          </p:txBody>
        </p:sp>
        <p:pic>
          <p:nvPicPr>
            <p:cNvPr id="102" name="Picture 101" descr="Icon of police car" title="Icon">
              <a:extLst>
                <a:ext uri="{FF2B5EF4-FFF2-40B4-BE49-F238E27FC236}">
                  <a16:creationId xmlns:a16="http://schemas.microsoft.com/office/drawing/2014/main" id="{B8D44759-3012-7A4B-9CDC-59E56EE84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57" t="8059" r="4102" b="7408"/>
            <a:stretch/>
          </p:blipFill>
          <p:spPr>
            <a:xfrm>
              <a:off x="10058224" y="3245559"/>
              <a:ext cx="754814" cy="765114"/>
            </a:xfrm>
            <a:prstGeom prst="ellipse">
              <a:avLst/>
            </a:prstGeom>
          </p:spPr>
        </p:pic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18B87A0C-C1F0-4846-8A40-72C5429B0704}"/>
                </a:ext>
              </a:extLst>
            </p:cNvPr>
            <p:cNvSpPr txBox="1">
              <a:spLocks/>
            </p:cNvSpPr>
            <p:nvPr/>
          </p:nvSpPr>
          <p:spPr>
            <a:xfrm>
              <a:off x="8346871" y="3268077"/>
              <a:ext cx="1695825" cy="720078"/>
            </a:xfrm>
            <a:prstGeom prst="rect">
              <a:avLst/>
            </a:prstGeom>
            <a:solidFill>
              <a:schemeClr val="tx2"/>
            </a:solidFill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OFFICER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1867" dirty="0">
                  <a:solidFill>
                    <a:schemeClr val="bg1"/>
                  </a:solidFill>
                  <a:latin typeface="Arial"/>
                </a:rPr>
                <a:t>RESPONSE</a:t>
              </a: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7" name="Elbow Connector 106">
              <a:extLst>
                <a:ext uri="{FF2B5EF4-FFF2-40B4-BE49-F238E27FC236}">
                  <a16:creationId xmlns:a16="http://schemas.microsoft.com/office/drawing/2014/main" id="{2B2A0358-757A-8845-95F5-2E21964F4B38}"/>
                </a:ext>
              </a:extLst>
            </p:cNvPr>
            <p:cNvCxnSpPr>
              <a:stCxn id="99" idx="3"/>
              <a:endCxn id="92" idx="1"/>
            </p:cNvCxnSpPr>
            <p:nvPr/>
          </p:nvCxnSpPr>
          <p:spPr>
            <a:xfrm flipV="1">
              <a:off x="7655613" y="3650634"/>
              <a:ext cx="691258" cy="2130292"/>
            </a:xfrm>
            <a:prstGeom prst="bentConnector3">
              <a:avLst>
                <a:gd name="adj1" fmla="val 50000"/>
              </a:avLst>
            </a:prstGeom>
            <a:ln w="158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EDA1BB2-009E-3A46-9B43-B842C181B6BF}"/>
                </a:ext>
              </a:extLst>
            </p:cNvPr>
            <p:cNvSpPr txBox="1">
              <a:spLocks/>
            </p:cNvSpPr>
            <p:nvPr/>
          </p:nvSpPr>
          <p:spPr>
            <a:xfrm>
              <a:off x="8206478" y="1303906"/>
              <a:ext cx="2077648" cy="414738"/>
            </a:xfrm>
            <a:prstGeom prst="rect">
              <a:avLst/>
            </a:prstGeom>
          </p:spPr>
          <p:txBody>
            <a:bodyPr vert="horz" wrap="none" lIns="121920" tIns="60960" rIns="121920" bIns="6096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HPS SERVICE</a:t>
              </a:r>
            </a:p>
          </p:txBody>
        </p:sp>
      </p:grp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471BB25E-B7B8-2142-927C-7DB1ADFC65A9}"/>
              </a:ext>
            </a:extLst>
          </p:cNvPr>
          <p:cNvCxnSpPr>
            <a:cxnSpLocks/>
            <a:stCxn id="27" idx="3"/>
            <a:endCxn id="24" idx="2"/>
          </p:cNvCxnSpPr>
          <p:nvPr/>
        </p:nvCxnSpPr>
        <p:spPr>
          <a:xfrm>
            <a:off x="3853410" y="2917330"/>
            <a:ext cx="461240" cy="1003595"/>
          </a:xfrm>
          <a:prstGeom prst="bentConnector3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A26EFD64-A0FF-AF4F-B21D-D67CE812A3B9}"/>
              </a:ext>
            </a:extLst>
          </p:cNvPr>
          <p:cNvCxnSpPr>
            <a:cxnSpLocks/>
            <a:endCxn id="61" idx="1"/>
          </p:cNvCxnSpPr>
          <p:nvPr/>
        </p:nvCxnSpPr>
        <p:spPr>
          <a:xfrm>
            <a:off x="2954791" y="5215241"/>
            <a:ext cx="1394253" cy="564261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58051"/>
            <a:ext cx="10515600" cy="970371"/>
          </a:xfrm>
        </p:spPr>
        <p:txBody>
          <a:bodyPr/>
          <a:lstStyle/>
          <a:p>
            <a:r>
              <a:rPr lang="en-US" dirty="0"/>
              <a:t>COMPLEXITY OF A ‘CALL’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9460718" y="203080"/>
            <a:ext cx="251605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BA9D"/>
                </a:solidFill>
              </a:rPr>
              <a:t>TOTAL</a:t>
            </a:r>
            <a:r>
              <a:rPr lang="en-US" sz="1600" b="1" dirty="0" smtClean="0">
                <a:solidFill>
                  <a:srgbClr val="70BA9D"/>
                </a:solidFill>
              </a:rPr>
              <a:t>: 65</a:t>
            </a:r>
            <a:endParaRPr lang="en-US" sz="1600" b="1" dirty="0">
              <a:solidFill>
                <a:srgbClr val="70BA9D"/>
              </a:solidFill>
            </a:endParaRPr>
          </a:p>
          <a:p>
            <a:endParaRPr lang="en-US" sz="1400" dirty="0">
              <a:solidFill>
                <a:srgbClr val="094C82"/>
              </a:solidFill>
            </a:endParaRP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PATROL</a:t>
            </a:r>
            <a:r>
              <a:rPr lang="en-US" sz="1400" b="1" dirty="0">
                <a:solidFill>
                  <a:srgbClr val="094C82"/>
                </a:solidFill>
              </a:rPr>
              <a:t>: 51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CRIMINAL INVESTIGATION 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DIVISION: </a:t>
            </a:r>
            <a:r>
              <a:rPr lang="en-US" sz="1400" b="1" dirty="0">
                <a:solidFill>
                  <a:srgbClr val="094C82"/>
                </a:solidFill>
              </a:rPr>
              <a:t>4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SPECIAL CONSTABLES</a:t>
            </a:r>
            <a:r>
              <a:rPr lang="en-US" sz="1400" b="1" dirty="0">
                <a:solidFill>
                  <a:srgbClr val="094C82"/>
                </a:solidFill>
              </a:rPr>
              <a:t>: 5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FORENSICS ASSISTANT</a:t>
            </a:r>
            <a:r>
              <a:rPr lang="en-US" sz="1400" b="1" dirty="0">
                <a:solidFill>
                  <a:srgbClr val="094C82"/>
                </a:solidFill>
              </a:rPr>
              <a:t>: 1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FORENSICS SPECIAL 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CONSTABLES</a:t>
            </a:r>
            <a:r>
              <a:rPr lang="en-US" sz="1400" b="1" dirty="0">
                <a:solidFill>
                  <a:srgbClr val="094C82"/>
                </a:solidFill>
              </a:rPr>
              <a:t>: 2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DUTY OFFICER</a:t>
            </a:r>
            <a:r>
              <a:rPr lang="en-US" sz="1400" b="1" dirty="0">
                <a:solidFill>
                  <a:srgbClr val="094C82"/>
                </a:solidFill>
              </a:rPr>
              <a:t>: 1</a:t>
            </a:r>
          </a:p>
          <a:p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EXPLOSIVE DISPOSAL UNIT</a:t>
            </a:r>
            <a:r>
              <a:rPr lang="en-US" sz="1400" b="1" dirty="0">
                <a:solidFill>
                  <a:srgbClr val="094C82"/>
                </a:solidFill>
              </a:rPr>
              <a:t>: 1</a:t>
            </a:r>
            <a:endParaRPr lang="en-CA" sz="1400" b="1" dirty="0">
              <a:solidFill>
                <a:srgbClr val="094C82"/>
              </a:solidFill>
            </a:endParaRPr>
          </a:p>
        </p:txBody>
      </p:sp>
      <p:grpSp>
        <p:nvGrpSpPr>
          <p:cNvPr id="122" name="Group 121" descr="Icon of dispatcher headset" title="Icon">
            <a:extLst>
              <a:ext uri="{FF2B5EF4-FFF2-40B4-BE49-F238E27FC236}">
                <a16:creationId xmlns:a16="http://schemas.microsoft.com/office/drawing/2014/main" id="{1D165650-4C2B-FB49-93B7-E3144FAAAB6D}"/>
              </a:ext>
            </a:extLst>
          </p:cNvPr>
          <p:cNvGrpSpPr/>
          <p:nvPr/>
        </p:nvGrpSpPr>
        <p:grpSpPr>
          <a:xfrm>
            <a:off x="1025791" y="3102857"/>
            <a:ext cx="512063" cy="512063"/>
            <a:chOff x="737566" y="1215903"/>
            <a:chExt cx="777240" cy="7772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D5E0A3-6BB5-A240-B1F9-B088679F4389}"/>
                </a:ext>
              </a:extLst>
            </p:cNvPr>
            <p:cNvSpPr/>
            <p:nvPr/>
          </p:nvSpPr>
          <p:spPr>
            <a:xfrm>
              <a:off x="737566" y="1215903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A34B9F-233B-9E44-9673-1F3A7C4E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28" y="1358270"/>
              <a:ext cx="434116" cy="492506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A2FE79F-5CC8-8245-A955-DDACE5101E49}"/>
              </a:ext>
            </a:extLst>
          </p:cNvPr>
          <p:cNvGrpSpPr/>
          <p:nvPr/>
        </p:nvGrpSpPr>
        <p:grpSpPr>
          <a:xfrm>
            <a:off x="440267" y="3719182"/>
            <a:ext cx="1734072" cy="2502310"/>
            <a:chOff x="328597" y="3551365"/>
            <a:chExt cx="1734072" cy="250231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7CFE004-2683-4A42-BF2D-9E5CFBCB4B2D}"/>
                </a:ext>
              </a:extLst>
            </p:cNvPr>
            <p:cNvSpPr/>
            <p:nvPr/>
          </p:nvSpPr>
          <p:spPr>
            <a:xfrm>
              <a:off x="328597" y="3551365"/>
              <a:ext cx="1734072" cy="25023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846CC7-168E-E846-B4B6-DB1033FC8E79}"/>
                </a:ext>
              </a:extLst>
            </p:cNvPr>
            <p:cNvSpPr txBox="1"/>
            <p:nvPr/>
          </p:nvSpPr>
          <p:spPr>
            <a:xfrm>
              <a:off x="328597" y="3754986"/>
              <a:ext cx="1725188" cy="212365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marL="0" indent="0" algn="ctr">
                <a:buNone/>
              </a:pPr>
              <a:endParaRPr lang="en-US" sz="1100" b="1" dirty="0">
                <a:solidFill>
                  <a:srgbClr val="094C82"/>
                </a:solidFill>
              </a:endParaRPr>
            </a:p>
            <a:p>
              <a:pPr marL="0" indent="0" algn="ctr">
                <a:buNone/>
              </a:pPr>
              <a:endParaRPr lang="en-US" sz="1100" b="1" dirty="0">
                <a:solidFill>
                  <a:srgbClr val="094C82"/>
                </a:solidFill>
              </a:endParaRPr>
            </a:p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Call comes in for reports of a </a:t>
              </a:r>
              <a:r>
                <a:rPr lang="en-US" sz="1100" b="1" dirty="0" smtClean="0">
                  <a:solidFill>
                    <a:srgbClr val="094C82"/>
                  </a:solidFill>
                </a:rPr>
                <a:t>subject </a:t>
              </a:r>
              <a:r>
                <a:rPr lang="en-US" sz="1100" b="1" dirty="0">
                  <a:solidFill>
                    <a:srgbClr val="094C82"/>
                  </a:solidFill>
                </a:rPr>
                <a:t>with a gunshot wound at a local hospital</a:t>
              </a:r>
            </a:p>
            <a:p>
              <a:pPr marL="0" indent="0" algn="ctr">
                <a:buNone/>
              </a:pPr>
              <a:endParaRPr lang="en-US" sz="1100" dirty="0">
                <a:solidFill>
                  <a:srgbClr val="094C82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094C82"/>
                  </a:solidFill>
                </a:rPr>
                <a:t>Officers guard victim at hospital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094C82"/>
                  </a:solidFill>
                </a:rPr>
                <a:t>Officers attend </a:t>
              </a:r>
              <a:r>
                <a:rPr lang="en-US" sz="1100" dirty="0" smtClean="0">
                  <a:solidFill>
                    <a:srgbClr val="094C82"/>
                  </a:solidFill>
                </a:rPr>
                <a:t>subject’s </a:t>
              </a:r>
              <a:r>
                <a:rPr lang="en-US" sz="1100" dirty="0">
                  <a:solidFill>
                    <a:srgbClr val="094C82"/>
                  </a:solidFill>
                </a:rPr>
                <a:t>address believed to be scene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DFAA49-620F-7D45-8F53-24C9BD0526E8}"/>
                </a:ext>
              </a:extLst>
            </p:cNvPr>
            <p:cNvSpPr txBox="1"/>
            <p:nvPr/>
          </p:nvSpPr>
          <p:spPr>
            <a:xfrm>
              <a:off x="643137" y="3693755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1</a:t>
              </a:r>
            </a:p>
          </p:txBody>
        </p:sp>
      </p:grpSp>
      <p:grpSp>
        <p:nvGrpSpPr>
          <p:cNvPr id="123" name="Group 122" descr="Icon of magnifying glass and fingerprint" title="Icon">
            <a:extLst>
              <a:ext uri="{FF2B5EF4-FFF2-40B4-BE49-F238E27FC236}">
                <a16:creationId xmlns:a16="http://schemas.microsoft.com/office/drawing/2014/main" id="{9524BB40-EAFD-674C-8F6B-F3AB83460D28}"/>
              </a:ext>
            </a:extLst>
          </p:cNvPr>
          <p:cNvGrpSpPr/>
          <p:nvPr/>
        </p:nvGrpSpPr>
        <p:grpSpPr>
          <a:xfrm>
            <a:off x="2400440" y="3102857"/>
            <a:ext cx="512063" cy="512063"/>
            <a:chOff x="2251554" y="4015047"/>
            <a:chExt cx="777240" cy="77724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32FA3ED-2AEE-684B-A02B-A9230B1F5A32}"/>
                </a:ext>
              </a:extLst>
            </p:cNvPr>
            <p:cNvSpPr/>
            <p:nvPr/>
          </p:nvSpPr>
          <p:spPr>
            <a:xfrm>
              <a:off x="2251554" y="4015047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4C5D9D-ECC5-CC47-8B8F-D847D7E4A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545" y="4129538"/>
              <a:ext cx="521350" cy="52135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48382F-847A-5C40-8CFB-95DD813A40B3}"/>
              </a:ext>
            </a:extLst>
          </p:cNvPr>
          <p:cNvGrpSpPr/>
          <p:nvPr/>
        </p:nvGrpSpPr>
        <p:grpSpPr>
          <a:xfrm>
            <a:off x="1782848" y="1533457"/>
            <a:ext cx="1738514" cy="1502334"/>
            <a:chOff x="1782848" y="1533457"/>
            <a:chExt cx="1738514" cy="1502334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0958D3B-86E1-A948-B986-06403AC07FD4}"/>
                </a:ext>
              </a:extLst>
            </p:cNvPr>
            <p:cNvSpPr/>
            <p:nvPr/>
          </p:nvSpPr>
          <p:spPr>
            <a:xfrm>
              <a:off x="1782848" y="1533457"/>
              <a:ext cx="1734072" cy="15023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9A969CF-EBE9-0846-8B7E-14B5553E239C}"/>
                </a:ext>
              </a:extLst>
            </p:cNvPr>
            <p:cNvSpPr txBox="1"/>
            <p:nvPr/>
          </p:nvSpPr>
          <p:spPr>
            <a:xfrm>
              <a:off x="1787290" y="2214871"/>
              <a:ext cx="17340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Police investigate </a:t>
              </a:r>
              <a:r>
                <a:rPr lang="en-US" sz="1100" b="1" dirty="0" smtClean="0">
                  <a:solidFill>
                    <a:srgbClr val="094C82"/>
                  </a:solidFill>
                </a:rPr>
                <a:t>subject’s </a:t>
              </a:r>
              <a:r>
                <a:rPr lang="en-US" sz="1100" b="1" dirty="0">
                  <a:solidFill>
                    <a:srgbClr val="094C82"/>
                  </a:solidFill>
                </a:rPr>
                <a:t>residence* and find evidence.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B5AA10C-C456-9542-8280-C251254DCE26}"/>
                </a:ext>
              </a:extLst>
            </p:cNvPr>
            <p:cNvSpPr txBox="1"/>
            <p:nvPr/>
          </p:nvSpPr>
          <p:spPr>
            <a:xfrm>
              <a:off x="2128821" y="1831002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2</a:t>
              </a:r>
            </a:p>
          </p:txBody>
        </p:sp>
      </p:grpSp>
      <p:grpSp>
        <p:nvGrpSpPr>
          <p:cNvPr id="121" name="Group 120" descr="Icon of magnifying glass and document" title="Icon">
            <a:extLst>
              <a:ext uri="{FF2B5EF4-FFF2-40B4-BE49-F238E27FC236}">
                <a16:creationId xmlns:a16="http://schemas.microsoft.com/office/drawing/2014/main" id="{BCE9D02D-17D9-0F42-828C-B5C999DB2521}"/>
              </a:ext>
            </a:extLst>
          </p:cNvPr>
          <p:cNvGrpSpPr/>
          <p:nvPr/>
        </p:nvGrpSpPr>
        <p:grpSpPr>
          <a:xfrm>
            <a:off x="3830841" y="3102857"/>
            <a:ext cx="512063" cy="512063"/>
            <a:chOff x="3702901" y="1215903"/>
            <a:chExt cx="777240" cy="77724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A350E87-36E3-0F48-B607-4F383A58A793}"/>
                </a:ext>
              </a:extLst>
            </p:cNvPr>
            <p:cNvSpPr/>
            <p:nvPr/>
          </p:nvSpPr>
          <p:spPr>
            <a:xfrm>
              <a:off x="3702901" y="1215903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4DE10A0-E996-0743-88B0-C731C0A65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791" y="1327362"/>
              <a:ext cx="424934" cy="57243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D0EDB2-8882-2646-861D-5CDC3AE43302}"/>
              </a:ext>
            </a:extLst>
          </p:cNvPr>
          <p:cNvGrpSpPr/>
          <p:nvPr/>
        </p:nvGrpSpPr>
        <p:grpSpPr>
          <a:xfrm>
            <a:off x="3214932" y="3626855"/>
            <a:ext cx="1742956" cy="2631490"/>
            <a:chOff x="3214932" y="3626855"/>
            <a:chExt cx="1742956" cy="2631490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A62E9407-F7EE-2941-8D15-9C3B48448929}"/>
                </a:ext>
              </a:extLst>
            </p:cNvPr>
            <p:cNvSpPr/>
            <p:nvPr/>
          </p:nvSpPr>
          <p:spPr>
            <a:xfrm>
              <a:off x="3223816" y="3685780"/>
              <a:ext cx="1734072" cy="25023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D79AB1E-EC2E-3549-8738-9AED81A0BF7C}"/>
                </a:ext>
              </a:extLst>
            </p:cNvPr>
            <p:cNvSpPr txBox="1"/>
            <p:nvPr/>
          </p:nvSpPr>
          <p:spPr>
            <a:xfrm>
              <a:off x="3214932" y="3626855"/>
              <a:ext cx="1716305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endParaRPr lang="en-US" sz="1100" b="1" dirty="0">
                <a:solidFill>
                  <a:srgbClr val="094C82"/>
                </a:solidFill>
              </a:endParaRPr>
            </a:p>
            <a:p>
              <a:pPr marL="0" indent="0" algn="ctr">
                <a:buNone/>
              </a:pPr>
              <a:endParaRPr lang="en-US" sz="1100" b="1" dirty="0">
                <a:solidFill>
                  <a:srgbClr val="094C82"/>
                </a:solidFill>
              </a:endParaRPr>
            </a:p>
            <a:p>
              <a:pPr marL="0" indent="0" algn="ctr">
                <a:buNone/>
              </a:pPr>
              <a:endParaRPr lang="en-US" sz="1100" b="1" dirty="0">
                <a:solidFill>
                  <a:srgbClr val="094C82"/>
                </a:solidFill>
              </a:endParaRPr>
            </a:p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Search warrant executed at </a:t>
              </a:r>
              <a:r>
                <a:rPr lang="en-US" sz="1100" b="1" dirty="0" smtClean="0">
                  <a:solidFill>
                    <a:srgbClr val="094C82"/>
                  </a:solidFill>
                </a:rPr>
                <a:t>subject’s </a:t>
              </a:r>
              <a:r>
                <a:rPr lang="en-US" sz="1100" b="1" dirty="0">
                  <a:solidFill>
                    <a:srgbClr val="094C82"/>
                  </a:solidFill>
                </a:rPr>
                <a:t>business*</a:t>
              </a:r>
            </a:p>
            <a:p>
              <a:pPr marL="0" indent="0" algn="ctr">
                <a:buNone/>
              </a:pPr>
              <a:endParaRPr lang="en-US" sz="1100" dirty="0">
                <a:solidFill>
                  <a:srgbClr val="094C82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094C82"/>
                  </a:solidFill>
                </a:rPr>
                <a:t>Search warrant executed at </a:t>
              </a:r>
              <a:r>
                <a:rPr lang="en-US" sz="1100" dirty="0" smtClean="0">
                  <a:solidFill>
                    <a:srgbClr val="094C82"/>
                  </a:solidFill>
                </a:rPr>
                <a:t>subject’s </a:t>
              </a:r>
              <a:r>
                <a:rPr lang="en-US" sz="1100" dirty="0">
                  <a:solidFill>
                    <a:srgbClr val="094C82"/>
                  </a:solidFill>
                </a:rPr>
                <a:t>residence with Explosive Disposal Unit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094C82"/>
                  </a:solidFill>
                </a:rPr>
                <a:t>Search warrant executed on two cars </a:t>
              </a:r>
            </a:p>
            <a:p>
              <a:pPr marL="0" indent="0" algn="ctr">
                <a:buNone/>
              </a:pPr>
              <a:endParaRPr lang="en-US" sz="1100" dirty="0">
                <a:solidFill>
                  <a:srgbClr val="094C82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49D0DD9-2E9E-7740-B4C1-BD49996CBE09}"/>
                </a:ext>
              </a:extLst>
            </p:cNvPr>
            <p:cNvSpPr txBox="1"/>
            <p:nvPr/>
          </p:nvSpPr>
          <p:spPr>
            <a:xfrm>
              <a:off x="3559822" y="3828170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3</a:t>
              </a:r>
            </a:p>
          </p:txBody>
        </p:sp>
      </p:grpSp>
      <p:grpSp>
        <p:nvGrpSpPr>
          <p:cNvPr id="124" name="Group 123" descr="Icon of police officer" title="Icon">
            <a:extLst>
              <a:ext uri="{FF2B5EF4-FFF2-40B4-BE49-F238E27FC236}">
                <a16:creationId xmlns:a16="http://schemas.microsoft.com/office/drawing/2014/main" id="{2DB65D39-EBAC-DD4D-A0CC-2BD022F14E4F}"/>
              </a:ext>
            </a:extLst>
          </p:cNvPr>
          <p:cNvGrpSpPr/>
          <p:nvPr/>
        </p:nvGrpSpPr>
        <p:grpSpPr>
          <a:xfrm>
            <a:off x="5205812" y="3102857"/>
            <a:ext cx="512063" cy="512063"/>
            <a:chOff x="9020927" y="6855483"/>
            <a:chExt cx="777240" cy="777240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27BCF5-9D9F-F34E-87CD-A2D9F162543C}"/>
                </a:ext>
              </a:extLst>
            </p:cNvPr>
            <p:cNvSpPr/>
            <p:nvPr/>
          </p:nvSpPr>
          <p:spPr>
            <a:xfrm>
              <a:off x="9020927" y="6855483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D8053BA-87E5-824B-A6BC-9B4F54E4B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922" y="6958641"/>
              <a:ext cx="378205" cy="5319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DFAA87-0AEF-0641-B507-94DDA22D6B86}"/>
              </a:ext>
            </a:extLst>
          </p:cNvPr>
          <p:cNvGrpSpPr/>
          <p:nvPr/>
        </p:nvGrpSpPr>
        <p:grpSpPr>
          <a:xfrm>
            <a:off x="4597003" y="1537487"/>
            <a:ext cx="1734072" cy="1502334"/>
            <a:chOff x="4597003" y="1537487"/>
            <a:chExt cx="1734072" cy="1502334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573B4071-841A-F546-8FF1-D6BE09B7D586}"/>
                </a:ext>
              </a:extLst>
            </p:cNvPr>
            <p:cNvSpPr/>
            <p:nvPr/>
          </p:nvSpPr>
          <p:spPr>
            <a:xfrm>
              <a:off x="4597003" y="1537487"/>
              <a:ext cx="1734072" cy="15023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5CFFA46-444B-7C43-8BF3-A99534B66AD7}"/>
                </a:ext>
              </a:extLst>
            </p:cNvPr>
            <p:cNvSpPr txBox="1"/>
            <p:nvPr/>
          </p:nvSpPr>
          <p:spPr>
            <a:xfrm>
              <a:off x="4614770" y="2195891"/>
              <a:ext cx="171630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Officers continue to guard </a:t>
              </a:r>
              <a:r>
                <a:rPr lang="en-US" sz="1100" b="1" dirty="0" smtClean="0">
                  <a:solidFill>
                    <a:srgbClr val="094C82"/>
                  </a:solidFill>
                </a:rPr>
                <a:t>subject </a:t>
              </a:r>
              <a:r>
                <a:rPr lang="en-US" sz="1100" b="1" dirty="0">
                  <a:solidFill>
                    <a:srgbClr val="094C82"/>
                  </a:solidFill>
                </a:rPr>
                <a:t>at hospital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7DC783C-BA70-9645-BBC7-3F252027593E}"/>
                </a:ext>
              </a:extLst>
            </p:cNvPr>
            <p:cNvSpPr txBox="1"/>
            <p:nvPr/>
          </p:nvSpPr>
          <p:spPr>
            <a:xfrm>
              <a:off x="4933009" y="1828428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4</a:t>
              </a:r>
            </a:p>
          </p:txBody>
        </p:sp>
      </p:grpSp>
      <p:grpSp>
        <p:nvGrpSpPr>
          <p:cNvPr id="127" name="Group 126" descr="Icon of security camera" title="Icon">
            <a:extLst>
              <a:ext uri="{FF2B5EF4-FFF2-40B4-BE49-F238E27FC236}">
                <a16:creationId xmlns:a16="http://schemas.microsoft.com/office/drawing/2014/main" id="{DB2E5BCF-6EC6-BC43-BBB6-92BCCC63DEE1}"/>
              </a:ext>
            </a:extLst>
          </p:cNvPr>
          <p:cNvGrpSpPr/>
          <p:nvPr/>
        </p:nvGrpSpPr>
        <p:grpSpPr>
          <a:xfrm>
            <a:off x="6608199" y="3098634"/>
            <a:ext cx="512063" cy="512063"/>
            <a:chOff x="-1234517" y="-25596"/>
            <a:chExt cx="777240" cy="777240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5404AA9-B938-434C-B1A9-3C131B847FB5}"/>
                </a:ext>
              </a:extLst>
            </p:cNvPr>
            <p:cNvSpPr/>
            <p:nvPr/>
          </p:nvSpPr>
          <p:spPr>
            <a:xfrm>
              <a:off x="-1234517" y="-25596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074112EC-2143-B243-B549-A6BA3513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9113" y="129628"/>
              <a:ext cx="578683" cy="44286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DA52AC5-DFB1-C140-A4CA-E81781C4CC0C}"/>
              </a:ext>
            </a:extLst>
          </p:cNvPr>
          <p:cNvGrpSpPr/>
          <p:nvPr/>
        </p:nvGrpSpPr>
        <p:grpSpPr>
          <a:xfrm>
            <a:off x="6010137" y="3689975"/>
            <a:ext cx="1760163" cy="1502334"/>
            <a:chOff x="6010137" y="3689975"/>
            <a:chExt cx="1760163" cy="1502334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21262FAD-403B-4547-9471-57E56B8F2714}"/>
                </a:ext>
              </a:extLst>
            </p:cNvPr>
            <p:cNvSpPr/>
            <p:nvPr/>
          </p:nvSpPr>
          <p:spPr>
            <a:xfrm>
              <a:off x="6010137" y="3689975"/>
              <a:ext cx="1734072" cy="15023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177A645-EE72-234F-98A7-F421BE1DBF34}"/>
                </a:ext>
              </a:extLst>
            </p:cNvPr>
            <p:cNvSpPr txBox="1"/>
            <p:nvPr/>
          </p:nvSpPr>
          <p:spPr>
            <a:xfrm>
              <a:off x="6036229" y="4291570"/>
              <a:ext cx="17340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Retrieve video from an address near </a:t>
              </a:r>
              <a:r>
                <a:rPr lang="en-US" sz="1100" b="1" dirty="0" smtClean="0">
                  <a:solidFill>
                    <a:srgbClr val="094C82"/>
                  </a:solidFill>
                </a:rPr>
                <a:t>subject’s </a:t>
              </a:r>
              <a:r>
                <a:rPr lang="en-US" sz="1100" b="1" dirty="0">
                  <a:solidFill>
                    <a:srgbClr val="094C82"/>
                  </a:solidFill>
                </a:rPr>
                <a:t>business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E4ED461-3A23-AA4C-AFA3-52DA91AFBC59}"/>
                </a:ext>
              </a:extLst>
            </p:cNvPr>
            <p:cNvSpPr txBox="1"/>
            <p:nvPr/>
          </p:nvSpPr>
          <p:spPr>
            <a:xfrm>
              <a:off x="6372236" y="3850262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5</a:t>
              </a:r>
            </a:p>
          </p:txBody>
        </p:sp>
      </p:grpSp>
      <p:grpSp>
        <p:nvGrpSpPr>
          <p:cNvPr id="125" name="Group 124" descr="Icon of handcuffs" title="Icon">
            <a:extLst>
              <a:ext uri="{FF2B5EF4-FFF2-40B4-BE49-F238E27FC236}">
                <a16:creationId xmlns:a16="http://schemas.microsoft.com/office/drawing/2014/main" id="{39C65967-B1A8-0A47-98CC-E888FBE7C42B}"/>
              </a:ext>
            </a:extLst>
          </p:cNvPr>
          <p:cNvGrpSpPr/>
          <p:nvPr/>
        </p:nvGrpSpPr>
        <p:grpSpPr>
          <a:xfrm>
            <a:off x="8025144" y="3102857"/>
            <a:ext cx="512063" cy="512063"/>
            <a:chOff x="-1626757" y="3647822"/>
            <a:chExt cx="777240" cy="7772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90E9E19-1B89-3744-B764-46AF4CE6C2D7}"/>
                </a:ext>
              </a:extLst>
            </p:cNvPr>
            <p:cNvSpPr/>
            <p:nvPr/>
          </p:nvSpPr>
          <p:spPr>
            <a:xfrm>
              <a:off x="-1626757" y="3647822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C41E2CC-46C8-6849-8686-52C689C55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4148" y="3771823"/>
              <a:ext cx="532660" cy="53266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99F27A-BE07-9C4C-AF5E-3B9566A158CA}"/>
              </a:ext>
            </a:extLst>
          </p:cNvPr>
          <p:cNvGrpSpPr/>
          <p:nvPr/>
        </p:nvGrpSpPr>
        <p:grpSpPr>
          <a:xfrm>
            <a:off x="7406716" y="1533457"/>
            <a:ext cx="1734072" cy="1502334"/>
            <a:chOff x="7406716" y="1533457"/>
            <a:chExt cx="1734072" cy="1502334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18670DE5-CEB9-CB42-883C-F0DD922CB9A2}"/>
                </a:ext>
              </a:extLst>
            </p:cNvPr>
            <p:cNvSpPr/>
            <p:nvPr/>
          </p:nvSpPr>
          <p:spPr>
            <a:xfrm>
              <a:off x="7406716" y="1533457"/>
              <a:ext cx="1734072" cy="15023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97192F2-5835-4849-8CB0-4727D6472FF1}"/>
                </a:ext>
              </a:extLst>
            </p:cNvPr>
            <p:cNvSpPr txBox="1"/>
            <p:nvPr/>
          </p:nvSpPr>
          <p:spPr>
            <a:xfrm>
              <a:off x="7406717" y="2194424"/>
              <a:ext cx="17340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Review video and </a:t>
              </a:r>
            </a:p>
            <a:p>
              <a:pPr marL="0" indent="0" algn="ctr">
                <a:buNone/>
              </a:pPr>
              <a:r>
                <a:rPr lang="en-US" sz="1100" b="1" dirty="0">
                  <a:solidFill>
                    <a:srgbClr val="094C82"/>
                  </a:solidFill>
                </a:rPr>
                <a:t>arrest </a:t>
              </a:r>
              <a:r>
                <a:rPr lang="en-US" sz="1100" b="1" dirty="0" smtClean="0">
                  <a:solidFill>
                    <a:srgbClr val="094C82"/>
                  </a:solidFill>
                </a:rPr>
                <a:t>subject</a:t>
              </a:r>
              <a:endParaRPr lang="en-US" sz="1100" b="1" dirty="0">
                <a:solidFill>
                  <a:srgbClr val="094C82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2713506-34C6-C240-B8EC-D8569453C0CE}"/>
                </a:ext>
              </a:extLst>
            </p:cNvPr>
            <p:cNvSpPr txBox="1"/>
            <p:nvPr/>
          </p:nvSpPr>
          <p:spPr>
            <a:xfrm>
              <a:off x="7756247" y="1826961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6</a:t>
              </a:r>
            </a:p>
          </p:txBody>
        </p:sp>
      </p:grpSp>
      <p:grpSp>
        <p:nvGrpSpPr>
          <p:cNvPr id="126" name="Group 125" descr="Icon of police car" title="Icon">
            <a:extLst>
              <a:ext uri="{FF2B5EF4-FFF2-40B4-BE49-F238E27FC236}">
                <a16:creationId xmlns:a16="http://schemas.microsoft.com/office/drawing/2014/main" id="{CF897FAA-7378-344F-A944-FEA1ED160874}"/>
              </a:ext>
            </a:extLst>
          </p:cNvPr>
          <p:cNvGrpSpPr/>
          <p:nvPr/>
        </p:nvGrpSpPr>
        <p:grpSpPr>
          <a:xfrm>
            <a:off x="9433554" y="3102857"/>
            <a:ext cx="512063" cy="512063"/>
            <a:chOff x="12864722" y="4402857"/>
            <a:chExt cx="777240" cy="77724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6274E10-E251-834D-95E1-7BDEE26F4327}"/>
                </a:ext>
              </a:extLst>
            </p:cNvPr>
            <p:cNvSpPr/>
            <p:nvPr/>
          </p:nvSpPr>
          <p:spPr>
            <a:xfrm>
              <a:off x="12864722" y="4402857"/>
              <a:ext cx="777240" cy="777240"/>
            </a:xfrm>
            <a:prstGeom prst="ellipse">
              <a:avLst/>
            </a:prstGeom>
            <a:solidFill>
              <a:srgbClr val="094C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E4B0C53-99F1-0E49-9F07-6A6FCFE2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2759" y="4567006"/>
              <a:ext cx="581164" cy="44894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F93FDE-13BC-C14B-B492-DE42B2E02E09}"/>
              </a:ext>
            </a:extLst>
          </p:cNvPr>
          <p:cNvGrpSpPr/>
          <p:nvPr/>
        </p:nvGrpSpPr>
        <p:grpSpPr>
          <a:xfrm>
            <a:off x="8822549" y="3662380"/>
            <a:ext cx="1734072" cy="1502334"/>
            <a:chOff x="8822549" y="3662380"/>
            <a:chExt cx="1734072" cy="1502334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E89DEE0-8E60-6D43-969C-6AFA07F376DF}"/>
                </a:ext>
              </a:extLst>
            </p:cNvPr>
            <p:cNvSpPr/>
            <p:nvPr/>
          </p:nvSpPr>
          <p:spPr>
            <a:xfrm>
              <a:off x="8822549" y="3662380"/>
              <a:ext cx="1734072" cy="15023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BAA6731-ABC2-0342-A219-C1570811DF74}"/>
                </a:ext>
              </a:extLst>
            </p:cNvPr>
            <p:cNvSpPr txBox="1"/>
            <p:nvPr/>
          </p:nvSpPr>
          <p:spPr>
            <a:xfrm>
              <a:off x="8822550" y="4317266"/>
              <a:ext cx="17340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US" sz="1100" dirty="0">
                  <a:solidFill>
                    <a:srgbClr val="094C82"/>
                  </a:solidFill>
                </a:rPr>
                <a:t>Remove property from </a:t>
              </a:r>
              <a:r>
                <a:rPr lang="en-US" sz="1100" dirty="0" smtClean="0">
                  <a:solidFill>
                    <a:srgbClr val="094C82"/>
                  </a:solidFill>
                </a:rPr>
                <a:t>subject’s </a:t>
              </a:r>
              <a:r>
                <a:rPr lang="en-US" sz="1100" dirty="0">
                  <a:solidFill>
                    <a:srgbClr val="094C82"/>
                  </a:solidFill>
                </a:rPr>
                <a:t>residence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1DA905-691F-3740-9B0D-3DB07084B44D}"/>
                </a:ext>
              </a:extLst>
            </p:cNvPr>
            <p:cNvSpPr txBox="1"/>
            <p:nvPr/>
          </p:nvSpPr>
          <p:spPr>
            <a:xfrm>
              <a:off x="9140788" y="3856494"/>
              <a:ext cx="106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94C82"/>
                  </a:solidFill>
                </a:rPr>
                <a:t>DAY 7 </a:t>
              </a:r>
            </a:p>
          </p:txBody>
        </p:sp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31CE2CCD-5135-CA4A-A6FB-DD06531DC0A0}"/>
              </a:ext>
            </a:extLst>
          </p:cNvPr>
          <p:cNvCxnSpPr/>
          <p:nvPr/>
        </p:nvCxnSpPr>
        <p:spPr>
          <a:xfrm>
            <a:off x="1277727" y="3364856"/>
            <a:ext cx="8411858" cy="0"/>
          </a:xfrm>
          <a:prstGeom prst="line">
            <a:avLst/>
          </a:prstGeom>
          <a:ln w="53975" cap="rnd">
            <a:solidFill>
              <a:srgbClr val="094C8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B4645C-5B1E-1A4D-89BD-3EFE8CE9B4A4}"/>
              </a:ext>
            </a:extLst>
          </p:cNvPr>
          <p:cNvSpPr txBox="1"/>
          <p:nvPr/>
        </p:nvSpPr>
        <p:spPr>
          <a:xfrm>
            <a:off x="0" y="625834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94C82"/>
                </a:solidFill>
              </a:rPr>
              <a:t>*Officers required to hold scenes for the duration of the investigation</a:t>
            </a:r>
            <a:endParaRPr lang="en-CA" sz="1200" dirty="0">
              <a:solidFill>
                <a:srgbClr val="094C8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6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COMMUNITY DEMAND</a:t>
            </a:r>
            <a:endParaRPr lang="en-CA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AD783FA-362B-944F-8230-0B7A261D4B41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C955A8-3E25-9B42-94BA-06F195C115B3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19ABA5-F536-784F-BC17-DC476A588C93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368F577-E07E-5C46-B133-31FBC7FDB3D7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Icon of police offcier and civilian" title="Icon">
            <a:extLst>
              <a:ext uri="{FF2B5EF4-FFF2-40B4-BE49-F238E27FC236}">
                <a16:creationId xmlns:a16="http://schemas.microsoft.com/office/drawing/2014/main" id="{2C47F2C0-8885-CF45-9218-4EC42C4EB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43" y="457251"/>
            <a:ext cx="901393" cy="502416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191294"/>
              </p:ext>
            </p:extLst>
          </p:nvPr>
        </p:nvGraphicFramePr>
        <p:xfrm>
          <a:off x="1587062" y="1079526"/>
          <a:ext cx="9017876" cy="4698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25224" y="2570519"/>
            <a:ext cx="5754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66%</a:t>
            </a:r>
            <a:endParaRPr lang="en-CA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542751" y="2338902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67%</a:t>
            </a:r>
            <a:endParaRPr lang="en-CA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60865" y="2338902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67%</a:t>
            </a:r>
            <a:endParaRPr lang="en-CA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578979" y="2338902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67%</a:t>
            </a:r>
            <a:endParaRPr lang="en-CA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597093" y="2602886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65%</a:t>
            </a:r>
            <a:endParaRPr lang="en-CA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682882" y="2602886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62%</a:t>
            </a:r>
            <a:endParaRPr lang="en-CA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768671" y="2570518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64%</a:t>
            </a:r>
            <a:endParaRPr lang="en-CA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9686804" y="2450858"/>
            <a:ext cx="5760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66%</a:t>
            </a:r>
            <a:endParaRPr lang="en-CA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40267" y="5958749"/>
            <a:ext cx="10053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Total Community Demand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CAD Events Created (excl. advised events, interagency not requiring HPS, and admin codes) + Online Reports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Total Responded Events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HPS Call for Service 2023 Definition + Online Reports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7A5F7-8B11-4649-A216-82E8BE5B8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0267" y="158051"/>
            <a:ext cx="10515600" cy="970371"/>
          </a:xfrm>
        </p:spPr>
        <p:txBody>
          <a:bodyPr/>
          <a:lstStyle/>
          <a:p>
            <a:r>
              <a:rPr lang="en-US" dirty="0"/>
              <a:t>MOST FREQUENT CALL TYPES</a:t>
            </a:r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7397CBC5-28F7-A746-8D5A-B9D93729C728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5" name="Group 84" descr="Icon of police officer and civilian" title="Icon">
            <a:extLst>
              <a:ext uri="{FF2B5EF4-FFF2-40B4-BE49-F238E27FC236}">
                <a16:creationId xmlns:a16="http://schemas.microsoft.com/office/drawing/2014/main" id="{B6E11BF5-41B5-3F4E-85F7-871CB7529433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E874A11-3E74-4644-AE28-DB5176948958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CC978A0-BE24-1D4D-B3EB-16B93A1D780F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8" name="Picture 87" descr="Icon of a police officer and civilian" title="Icon">
            <a:extLst>
              <a:ext uri="{FF2B5EF4-FFF2-40B4-BE49-F238E27FC236}">
                <a16:creationId xmlns:a16="http://schemas.microsoft.com/office/drawing/2014/main" id="{B0E8787A-7001-4B4E-9B0F-90A28A6AC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43" y="457251"/>
            <a:ext cx="901393" cy="5024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4803D9E-B1BD-B34F-B53B-E4BCCE376BC7}"/>
              </a:ext>
            </a:extLst>
          </p:cNvPr>
          <p:cNvGrpSpPr/>
          <p:nvPr/>
        </p:nvGrpSpPr>
        <p:grpSpPr>
          <a:xfrm>
            <a:off x="283219" y="1469507"/>
            <a:ext cx="2310759" cy="2614689"/>
            <a:chOff x="283219" y="1469507"/>
            <a:chExt cx="2310759" cy="26146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6E7623-F618-9549-B9B5-FD62C915E284}"/>
                </a:ext>
              </a:extLst>
            </p:cNvPr>
            <p:cNvGrpSpPr/>
            <p:nvPr/>
          </p:nvGrpSpPr>
          <p:grpSpPr>
            <a:xfrm>
              <a:off x="283219" y="1734804"/>
              <a:ext cx="1973273" cy="2349392"/>
              <a:chOff x="-1403" y="1734804"/>
              <a:chExt cx="1973273" cy="2349392"/>
            </a:xfrm>
          </p:grpSpPr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-1403" y="3072564"/>
                <a:ext cx="1973273" cy="1011632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Ambulance</a:t>
                </a:r>
                <a:b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Assist</a:t>
                </a: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59D48AD-F27C-6940-8A23-3EC0F9DF2BDF}"/>
                  </a:ext>
                </a:extLst>
              </p:cNvPr>
              <p:cNvSpPr/>
              <p:nvPr/>
            </p:nvSpPr>
            <p:spPr>
              <a:xfrm>
                <a:off x="310993" y="1734804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 descr="Icon of ambulance" title="Icon">
                <a:extLst>
                  <a:ext uri="{FF2B5EF4-FFF2-40B4-BE49-F238E27FC236}">
                    <a16:creationId xmlns:a16="http://schemas.microsoft.com/office/drawing/2014/main" id="{ED384EF3-299A-AE4D-814C-64B93A8CA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207" y="2226273"/>
                <a:ext cx="794053" cy="499959"/>
              </a:xfrm>
              <a:prstGeom prst="rect">
                <a:avLst/>
              </a:prstGeom>
            </p:spPr>
          </p:pic>
        </p:grpSp>
        <p:sp>
          <p:nvSpPr>
            <p:cNvPr id="55" name="Down Arrow 54" descr="Arrow down" title="Arrow"/>
            <p:cNvSpPr/>
            <p:nvPr/>
          </p:nvSpPr>
          <p:spPr>
            <a:xfrm>
              <a:off x="1338129" y="1469507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01577" y="1471914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2.0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4,892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AAE459-E655-894C-A385-588BB6AB67C4}"/>
              </a:ext>
            </a:extLst>
          </p:cNvPr>
          <p:cNvGrpSpPr/>
          <p:nvPr/>
        </p:nvGrpSpPr>
        <p:grpSpPr>
          <a:xfrm>
            <a:off x="2610392" y="1446618"/>
            <a:ext cx="2473234" cy="2586325"/>
            <a:chOff x="2610392" y="1446618"/>
            <a:chExt cx="2473234" cy="25863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96410DB-62E3-A042-BBEF-07BED8C37BF2}"/>
                </a:ext>
              </a:extLst>
            </p:cNvPr>
            <p:cNvGrpSpPr/>
            <p:nvPr/>
          </p:nvGrpSpPr>
          <p:grpSpPr>
            <a:xfrm>
              <a:off x="2610392" y="1734804"/>
              <a:ext cx="1893542" cy="2298139"/>
              <a:chOff x="2325770" y="1734804"/>
              <a:chExt cx="1893542" cy="2298139"/>
            </a:xfrm>
          </p:grpSpPr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2325770" y="3116576"/>
                <a:ext cx="1893542" cy="916367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 fontScale="92500"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Break &amp;</a:t>
                </a:r>
              </a:p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Enters</a:t>
                </a:r>
              </a:p>
            </p:txBody>
          </p:sp>
          <p:pic>
            <p:nvPicPr>
              <p:cNvPr id="13" name="Picture 12" descr="Icon of a broken padlock" title="Icon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05" t="7326" r="9788" b="7696"/>
              <a:stretch/>
            </p:blipFill>
            <p:spPr>
              <a:xfrm>
                <a:off x="2741572" y="1882666"/>
                <a:ext cx="1061938" cy="1146578"/>
              </a:xfrm>
              <a:prstGeom prst="ellipse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63B9C42-D2A3-BB42-AB74-6197A2E19E97}"/>
                  </a:ext>
                </a:extLst>
              </p:cNvPr>
              <p:cNvSpPr/>
              <p:nvPr/>
            </p:nvSpPr>
            <p:spPr>
              <a:xfrm>
                <a:off x="2598301" y="1734804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986EF9C-4C06-D541-B809-E505DF290540}"/>
                </a:ext>
              </a:extLst>
            </p:cNvPr>
            <p:cNvGrpSpPr/>
            <p:nvPr/>
          </p:nvGrpSpPr>
          <p:grpSpPr>
            <a:xfrm rot="10800000">
              <a:off x="3807763" y="1446618"/>
              <a:ext cx="1275863" cy="809435"/>
              <a:chOff x="1227983" y="1170659"/>
              <a:chExt cx="733620" cy="607076"/>
            </a:xfrm>
          </p:grpSpPr>
          <p:sp>
            <p:nvSpPr>
              <p:cNvPr id="50" name="Down Arrow 49">
                <a:extLst>
                  <a:ext uri="{FF2B5EF4-FFF2-40B4-BE49-F238E27FC236}">
                    <a16:creationId xmlns:a16="http://schemas.microsoft.com/office/drawing/2014/main" id="{C1681C1D-DB02-5A47-BB4E-A39D400B2D03}"/>
                  </a:ext>
                </a:extLst>
              </p:cNvPr>
              <p:cNvSpPr/>
              <p:nvPr/>
            </p:nvSpPr>
            <p:spPr>
              <a:xfrm>
                <a:off x="1244808" y="1177774"/>
                <a:ext cx="716795" cy="599961"/>
              </a:xfrm>
              <a:prstGeom prst="downArrow">
                <a:avLst>
                  <a:gd name="adj1" fmla="val 76087"/>
                  <a:gd name="adj2" fmla="val 5259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Box 58" descr="arrow up" title="Arrow">
                <a:extLst>
                  <a:ext uri="{FF2B5EF4-FFF2-40B4-BE49-F238E27FC236}">
                    <a16:creationId xmlns:a16="http://schemas.microsoft.com/office/drawing/2014/main" id="{316D3BBE-0360-B74B-AEE1-CEC01138E128}"/>
                  </a:ext>
                </a:extLst>
              </p:cNvPr>
              <p:cNvSpPr txBox="1"/>
              <p:nvPr/>
            </p:nvSpPr>
            <p:spPr>
              <a:xfrm rot="10800000">
                <a:off x="1227983" y="1170659"/>
                <a:ext cx="685630" cy="515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2.4</a:t>
                </a:r>
                <a:r>
                  <a:rPr kumimoji="0" lang="en-US" sz="2133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%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2023 YTD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2.216</a:t>
                </a:r>
                <a:endPara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66DB26-AC20-0A46-988F-6EE5D9B2B725}"/>
              </a:ext>
            </a:extLst>
          </p:cNvPr>
          <p:cNvGrpSpPr/>
          <p:nvPr/>
        </p:nvGrpSpPr>
        <p:grpSpPr>
          <a:xfrm>
            <a:off x="4738163" y="1442480"/>
            <a:ext cx="2618481" cy="2506338"/>
            <a:chOff x="4738163" y="1442480"/>
            <a:chExt cx="2618481" cy="25063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D4CEAC-F099-4D42-B809-67F57943B3B5}"/>
                </a:ext>
              </a:extLst>
            </p:cNvPr>
            <p:cNvGrpSpPr/>
            <p:nvPr/>
          </p:nvGrpSpPr>
          <p:grpSpPr>
            <a:xfrm>
              <a:off x="4738163" y="1734804"/>
              <a:ext cx="2447707" cy="2214014"/>
              <a:chOff x="4215643" y="1734804"/>
              <a:chExt cx="2447707" cy="2214014"/>
            </a:xfrm>
          </p:grpSpPr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215643" y="3128517"/>
                <a:ext cx="2447707" cy="820301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Motor Vehicle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Collisions</a:t>
                </a:r>
              </a:p>
            </p:txBody>
          </p:sp>
          <p:pic>
            <p:nvPicPr>
              <p:cNvPr id="18" name="Picture 17" descr="Icon of a car and front end impact" title="Icon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0" t="9974" r="8598" b="12194"/>
              <a:stretch/>
            </p:blipFill>
            <p:spPr>
              <a:xfrm>
                <a:off x="4864233" y="1902843"/>
                <a:ext cx="1150527" cy="1050138"/>
              </a:xfrm>
              <a:prstGeom prst="ellipse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5A45549-A1DE-EE47-93C5-C698E32A2435}"/>
                  </a:ext>
                </a:extLst>
              </p:cNvPr>
              <p:cNvSpPr/>
              <p:nvPr/>
            </p:nvSpPr>
            <p:spPr>
              <a:xfrm>
                <a:off x="4765256" y="1734804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Down Arrow 56" descr="arrow up" title="Arrow"/>
            <p:cNvSpPr/>
            <p:nvPr/>
          </p:nvSpPr>
          <p:spPr>
            <a:xfrm rot="10800000">
              <a:off x="6110043" y="1442480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4243" y="1559127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10.0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4,416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50CD2B-5B81-7046-91DA-D835603A70DB}"/>
              </a:ext>
            </a:extLst>
          </p:cNvPr>
          <p:cNvGrpSpPr/>
          <p:nvPr/>
        </p:nvGrpSpPr>
        <p:grpSpPr>
          <a:xfrm>
            <a:off x="7221607" y="1581961"/>
            <a:ext cx="2572624" cy="2117926"/>
            <a:chOff x="7221607" y="1581961"/>
            <a:chExt cx="2572624" cy="211792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7932CB-2598-1A46-B06D-6852C8E12AFB}"/>
                </a:ext>
              </a:extLst>
            </p:cNvPr>
            <p:cNvGrpSpPr/>
            <p:nvPr/>
          </p:nvGrpSpPr>
          <p:grpSpPr>
            <a:xfrm>
              <a:off x="7221607" y="1734804"/>
              <a:ext cx="2572624" cy="1965083"/>
              <a:chOff x="6936985" y="1734804"/>
              <a:chExt cx="2572624" cy="1965083"/>
            </a:xfrm>
          </p:grpSpPr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6936985" y="3126498"/>
                <a:ext cx="2572624" cy="573389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Partner/Family </a:t>
                </a: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Violence</a:t>
                </a:r>
              </a:p>
            </p:txBody>
          </p:sp>
          <p:pic>
            <p:nvPicPr>
              <p:cNvPr id="17" name="Picture 16" descr="Icon of house" title="Icon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20" t="14214" r="6826" b="8470"/>
              <a:stretch/>
            </p:blipFill>
            <p:spPr>
              <a:xfrm>
                <a:off x="7656922" y="1909797"/>
                <a:ext cx="1132750" cy="1043184"/>
              </a:xfrm>
              <a:prstGeom prst="ellipse">
                <a:avLst/>
              </a:prstGeom>
            </p:spPr>
          </p:pic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A6BE498-316C-FC4D-8169-4AB415A6EC4C}"/>
                  </a:ext>
                </a:extLst>
              </p:cNvPr>
              <p:cNvSpPr/>
              <p:nvPr/>
            </p:nvSpPr>
            <p:spPr>
              <a:xfrm>
                <a:off x="7549057" y="1734804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Down Arrow 43" descr="arrow up" title="Arrow"/>
            <p:cNvSpPr/>
            <p:nvPr/>
          </p:nvSpPr>
          <p:spPr>
            <a:xfrm>
              <a:off x="8444867" y="1581961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495907" y="1623290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4.5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8,314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610690" y="1441289"/>
            <a:ext cx="2550154" cy="2657890"/>
            <a:chOff x="9277506" y="4028869"/>
            <a:chExt cx="2550154" cy="26578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E593734-9370-064D-B2D5-E327ADDACA84}"/>
                </a:ext>
              </a:extLst>
            </p:cNvPr>
            <p:cNvGrpSpPr/>
            <p:nvPr/>
          </p:nvGrpSpPr>
          <p:grpSpPr>
            <a:xfrm>
              <a:off x="9277506" y="4278695"/>
              <a:ext cx="1973273" cy="2408064"/>
              <a:chOff x="9557057" y="1734804"/>
              <a:chExt cx="1973273" cy="2408064"/>
            </a:xfrm>
          </p:grpSpPr>
          <p:sp>
            <p:nvSpPr>
              <p:cNvPr id="67" name="Content Placeholder 2"/>
              <p:cNvSpPr txBox="1">
                <a:spLocks/>
              </p:cNvSpPr>
              <p:nvPr/>
            </p:nvSpPr>
            <p:spPr>
              <a:xfrm>
                <a:off x="9557057" y="3131236"/>
                <a:ext cx="1973273" cy="1011632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Person</a:t>
                </a:r>
                <a:b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 Crisis</a:t>
                </a:r>
              </a:p>
            </p:txBody>
          </p:sp>
          <p:pic>
            <p:nvPicPr>
              <p:cNvPr id="68" name="Picture 67" descr="Icon of a person" title="Icon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4" t="6211" r="6211" b="6074"/>
              <a:stretch/>
            </p:blipFill>
            <p:spPr>
              <a:xfrm>
                <a:off x="9951952" y="1814963"/>
                <a:ext cx="1183482" cy="1183482"/>
              </a:xfrm>
              <a:prstGeom prst="ellipse">
                <a:avLst/>
              </a:prstGeom>
            </p:spPr>
          </p:pic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23A4213-AB5A-1042-B7DB-2D4CD603D07A}"/>
                  </a:ext>
                </a:extLst>
              </p:cNvPr>
              <p:cNvSpPr/>
              <p:nvPr/>
            </p:nvSpPr>
            <p:spPr>
              <a:xfrm>
                <a:off x="9869453" y="1734804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Down Arrow 63" descr="arrow down" title="Arrow"/>
            <p:cNvSpPr/>
            <p:nvPr/>
          </p:nvSpPr>
          <p:spPr>
            <a:xfrm rot="10800000" flipV="1">
              <a:off x="10574870" y="4028869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635259" y="4048664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26.5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2,934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5AB3D3-D6FB-384C-8F60-60E9F8ACE2F4}"/>
              </a:ext>
            </a:extLst>
          </p:cNvPr>
          <p:cNvGrpSpPr/>
          <p:nvPr/>
        </p:nvGrpSpPr>
        <p:grpSpPr>
          <a:xfrm>
            <a:off x="1091989" y="4094166"/>
            <a:ext cx="3125677" cy="2464983"/>
            <a:chOff x="1091989" y="4094166"/>
            <a:chExt cx="3125677" cy="24649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4865D3-8886-8549-86E1-E67B81FD725B}"/>
                </a:ext>
              </a:extLst>
            </p:cNvPr>
            <p:cNvGrpSpPr/>
            <p:nvPr/>
          </p:nvGrpSpPr>
          <p:grpSpPr>
            <a:xfrm>
              <a:off x="1091989" y="4336069"/>
              <a:ext cx="3125677" cy="2223080"/>
              <a:chOff x="949114" y="4387469"/>
              <a:chExt cx="3125677" cy="2223080"/>
            </a:xfrm>
          </p:grpSpPr>
          <p:sp>
            <p:nvSpPr>
              <p:cNvPr id="43" name="Content Placeholder 2">
                <a:extLst>
                  <a:ext uri="{FF2B5EF4-FFF2-40B4-BE49-F238E27FC236}">
                    <a16:creationId xmlns:a16="http://schemas.microsoft.com/office/drawing/2014/main" id="{D01ED64B-8AA4-934F-B3BD-1D5A69031D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114" y="5790248"/>
                <a:ext cx="3125677" cy="820301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 fontScale="9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Road</a:t>
                </a:r>
              </a:p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Safety</a:t>
                </a:r>
              </a:p>
            </p:txBody>
          </p:sp>
          <p:pic>
            <p:nvPicPr>
              <p:cNvPr id="60" name="Picture 59" descr="Icon of a car" title="Icon">
                <a:extLst>
                  <a:ext uri="{FF2B5EF4-FFF2-40B4-BE49-F238E27FC236}">
                    <a16:creationId xmlns:a16="http://schemas.microsoft.com/office/drawing/2014/main" id="{D98E2088-3090-474B-8F95-096B20FB05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10" t="10494" r="10494" b="9810"/>
              <a:stretch/>
            </p:blipFill>
            <p:spPr>
              <a:xfrm>
                <a:off x="1974309" y="4524065"/>
                <a:ext cx="1075287" cy="1075287"/>
              </a:xfrm>
              <a:prstGeom prst="ellipse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AFFDC69-0D92-224E-B378-E79D9D0C12E8}"/>
                  </a:ext>
                </a:extLst>
              </p:cNvPr>
              <p:cNvSpPr/>
              <p:nvPr/>
            </p:nvSpPr>
            <p:spPr>
              <a:xfrm>
                <a:off x="1837712" y="4387469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Down Arrow 46" descr="arrow down" title="Arrow"/>
            <p:cNvSpPr/>
            <p:nvPr/>
          </p:nvSpPr>
          <p:spPr>
            <a:xfrm rot="10800000" flipV="1">
              <a:off x="2876538" y="4094166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903637" y="4109485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7.7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2,442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88D9E1-434A-8541-9DDA-A4A5AA01A465}"/>
              </a:ext>
            </a:extLst>
          </p:cNvPr>
          <p:cNvGrpSpPr/>
          <p:nvPr/>
        </p:nvGrpSpPr>
        <p:grpSpPr>
          <a:xfrm>
            <a:off x="4517970" y="3943258"/>
            <a:ext cx="2608252" cy="2738225"/>
            <a:chOff x="4517970" y="3943258"/>
            <a:chExt cx="2608252" cy="27382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88DB71-77AF-6746-8121-05FADF319B0D}"/>
                </a:ext>
              </a:extLst>
            </p:cNvPr>
            <p:cNvGrpSpPr/>
            <p:nvPr/>
          </p:nvGrpSpPr>
          <p:grpSpPr>
            <a:xfrm>
              <a:off x="4517970" y="4307494"/>
              <a:ext cx="2430868" cy="2373989"/>
              <a:chOff x="4656569" y="4387469"/>
              <a:chExt cx="2430868" cy="2373989"/>
            </a:xfrm>
          </p:grpSpPr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4656569" y="5719367"/>
                <a:ext cx="2430868" cy="1042091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Suspicious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Activity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062DCCA-0C9E-9346-9509-0BEC7EE63EBE}"/>
                  </a:ext>
                </a:extLst>
              </p:cNvPr>
              <p:cNvSpPr/>
              <p:nvPr/>
            </p:nvSpPr>
            <p:spPr>
              <a:xfrm>
                <a:off x="5197763" y="4387469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3" name="Picture 82" descr="Icon of a magnifying glass and question mark" title="Icon">
                <a:extLst>
                  <a:ext uri="{FF2B5EF4-FFF2-40B4-BE49-F238E27FC236}">
                    <a16:creationId xmlns:a16="http://schemas.microsoft.com/office/drawing/2014/main" id="{EC69A968-D64F-CC41-BE2F-E981EA5C1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26" t="14202" r="14202" b="11526"/>
              <a:stretch/>
            </p:blipFill>
            <p:spPr>
              <a:xfrm>
                <a:off x="5370943" y="4573841"/>
                <a:ext cx="1002120" cy="1002120"/>
              </a:xfrm>
              <a:prstGeom prst="ellipse">
                <a:avLst/>
              </a:prstGeom>
            </p:spPr>
          </p:pic>
        </p:grpSp>
        <p:sp>
          <p:nvSpPr>
            <p:cNvPr id="51" name="Down Arrow 50" descr="arrow up" title="Arrow"/>
            <p:cNvSpPr/>
            <p:nvPr/>
          </p:nvSpPr>
          <p:spPr>
            <a:xfrm rot="10800000">
              <a:off x="5879621" y="3943258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930661" y="4055585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9.8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8,504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02920F1-1F98-1F4C-BBDB-3579FB33645A}"/>
              </a:ext>
            </a:extLst>
          </p:cNvPr>
          <p:cNvGrpSpPr/>
          <p:nvPr/>
        </p:nvGrpSpPr>
        <p:grpSpPr>
          <a:xfrm>
            <a:off x="7653102" y="4115522"/>
            <a:ext cx="2590848" cy="2393696"/>
            <a:chOff x="7653102" y="4115522"/>
            <a:chExt cx="2590848" cy="239369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604944-EF97-AE45-8B73-484E2AC4AFD4}"/>
                </a:ext>
              </a:extLst>
            </p:cNvPr>
            <p:cNvGrpSpPr/>
            <p:nvPr/>
          </p:nvGrpSpPr>
          <p:grpSpPr>
            <a:xfrm>
              <a:off x="7653102" y="4307494"/>
              <a:ext cx="2191939" cy="2201724"/>
              <a:chOff x="8081727" y="4387469"/>
              <a:chExt cx="2191939" cy="2201724"/>
            </a:xfrm>
          </p:grpSpPr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8081727" y="5894578"/>
                <a:ext cx="2191939" cy="694615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Trespassing</a:t>
                </a:r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49906FA-341A-3A40-A4FA-989AC40EE1F0}"/>
                  </a:ext>
                </a:extLst>
              </p:cNvPr>
              <p:cNvSpPr/>
              <p:nvPr/>
            </p:nvSpPr>
            <p:spPr>
              <a:xfrm>
                <a:off x="8503456" y="4387469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 descr="Icon of a do not circle" title="Icon">
                <a:extLst>
                  <a:ext uri="{FF2B5EF4-FFF2-40B4-BE49-F238E27FC236}">
                    <a16:creationId xmlns:a16="http://schemas.microsoft.com/office/drawing/2014/main" id="{E58F15C9-95BE-6949-96BF-EC0D25E03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88412" y="4658791"/>
                <a:ext cx="778568" cy="778568"/>
              </a:xfrm>
              <a:prstGeom prst="rect">
                <a:avLst/>
              </a:prstGeom>
            </p:spPr>
          </p:pic>
        </p:grpSp>
        <p:sp>
          <p:nvSpPr>
            <p:cNvPr id="53" name="Down Arrow 52" descr="arrow up" title="Arrow"/>
            <p:cNvSpPr/>
            <p:nvPr/>
          </p:nvSpPr>
          <p:spPr>
            <a:xfrm rot="10800000">
              <a:off x="8997349" y="4115522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048389" y="4237300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7.0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6,091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ADABB-2DE8-4A41-BAE2-C54B6883A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687DC-A433-BB49-A6C0-9F8CD726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FRONTLINE REALITIES</a:t>
            </a:r>
          </a:p>
        </p:txBody>
      </p:sp>
      <p:sp>
        <p:nvSpPr>
          <p:cNvPr id="75" name="Right Triangle 74">
            <a:extLst>
              <a:ext uri="{FF2B5EF4-FFF2-40B4-BE49-F238E27FC236}">
                <a16:creationId xmlns:a16="http://schemas.microsoft.com/office/drawing/2014/main" id="{BD4DFF6B-9AE2-A54E-BD87-40CEBD295F1A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6755386-33E5-CC4A-BB56-702C50ADB3A0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7B88893-19F0-7840-967E-31369ABF5564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EBE75C-0739-A242-ADBD-909F35434D5C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5" name="Picture 64" descr="Icon of police officer and civilian" title="Icon">
            <a:extLst>
              <a:ext uri="{FF2B5EF4-FFF2-40B4-BE49-F238E27FC236}">
                <a16:creationId xmlns:a16="http://schemas.microsoft.com/office/drawing/2014/main" id="{56234440-FCC3-A54B-93EF-7DB3E8758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443" y="457251"/>
            <a:ext cx="901393" cy="50241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577B118-2819-CE46-A98C-A176AFDFF3EA}"/>
              </a:ext>
            </a:extLst>
          </p:cNvPr>
          <p:cNvGrpSpPr/>
          <p:nvPr/>
        </p:nvGrpSpPr>
        <p:grpSpPr>
          <a:xfrm>
            <a:off x="440267" y="1242551"/>
            <a:ext cx="2474607" cy="2734372"/>
            <a:chOff x="440267" y="1427190"/>
            <a:chExt cx="2474607" cy="2734372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B0FAC695-43E7-2247-8F53-9C99B5D8E40A}"/>
                </a:ext>
              </a:extLst>
            </p:cNvPr>
            <p:cNvSpPr txBox="1">
              <a:spLocks/>
            </p:cNvSpPr>
            <p:nvPr/>
          </p:nvSpPr>
          <p:spPr>
            <a:xfrm>
              <a:off x="440267" y="3096504"/>
              <a:ext cx="2127738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Homicide</a:t>
              </a:r>
              <a:br>
                <a:rPr lang="en-US" sz="2667" dirty="0">
                  <a:solidFill>
                    <a:srgbClr val="849493"/>
                  </a:solidFill>
                </a:rPr>
              </a:br>
              <a:r>
                <a:rPr lang="en-US" sz="2667" dirty="0">
                  <a:solidFill>
                    <a:schemeClr val="tx2"/>
                  </a:solidFill>
                </a:rPr>
                <a:t>Victims</a:t>
              </a:r>
            </a:p>
          </p:txBody>
        </p:sp>
        <p:sp>
          <p:nvSpPr>
            <p:cNvPr id="7" name="Down Arrow 6" descr="arrow up" title="Arrow">
              <a:extLst>
                <a:ext uri="{FF2B5EF4-FFF2-40B4-BE49-F238E27FC236}">
                  <a16:creationId xmlns:a16="http://schemas.microsoft.com/office/drawing/2014/main" id="{F7D7C5FB-11BC-0B45-A9F6-7138B85F4A20}"/>
                </a:ext>
              </a:extLst>
            </p:cNvPr>
            <p:cNvSpPr/>
            <p:nvPr/>
          </p:nvSpPr>
          <p:spPr>
            <a:xfrm rot="5400000" flipV="1">
              <a:off x="1758983" y="1650517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E22BA9-D053-9943-981F-AB1B1DDA99FB}"/>
                </a:ext>
              </a:extLst>
            </p:cNvPr>
            <p:cNvSpPr txBox="1"/>
            <p:nvPr/>
          </p:nvSpPr>
          <p:spPr>
            <a:xfrm>
              <a:off x="1722473" y="1759444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smtClean="0">
                  <a:solidFill>
                    <a:srgbClr val="094C82"/>
                  </a:solidFill>
                </a:rPr>
                <a:t>0</a:t>
              </a:r>
              <a:r>
                <a:rPr lang="en-US" sz="2133" b="1" baseline="30000" dirty="0" smtClean="0">
                  <a:solidFill>
                    <a:srgbClr val="094C82"/>
                  </a:solidFill>
                </a:rPr>
                <a:t>%</a:t>
              </a:r>
              <a:endParaRPr lang="en-US" sz="2133" b="1" baseline="30000" dirty="0">
                <a:solidFill>
                  <a:srgbClr val="094C82"/>
                </a:solidFill>
              </a:endParaRP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55BB47B-C062-9042-9B56-32A268B0C159}"/>
                </a:ext>
              </a:extLst>
            </p:cNvPr>
            <p:cNvSpPr txBox="1">
              <a:spLocks/>
            </p:cNvSpPr>
            <p:nvPr/>
          </p:nvSpPr>
          <p:spPr>
            <a:xfrm>
              <a:off x="829512" y="1972667"/>
              <a:ext cx="1349248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5400" b="1" dirty="0" smtClean="0">
                  <a:solidFill>
                    <a:srgbClr val="094C82"/>
                  </a:solidFill>
                </a:rPr>
                <a:t>10</a:t>
              </a:r>
              <a:endParaRPr lang="en-US" sz="6000" b="1" dirty="0">
                <a:solidFill>
                  <a:srgbClr val="094C82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6BFEC9-F1B5-9C40-889C-62631A87FE63}"/>
              </a:ext>
            </a:extLst>
          </p:cNvPr>
          <p:cNvGrpSpPr/>
          <p:nvPr/>
        </p:nvGrpSpPr>
        <p:grpSpPr>
          <a:xfrm>
            <a:off x="3056235" y="1388054"/>
            <a:ext cx="2614567" cy="2588869"/>
            <a:chOff x="303467" y="1572693"/>
            <a:chExt cx="2614567" cy="2588869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391EFA66-945D-B44B-A02D-6564563FFA34}"/>
                </a:ext>
              </a:extLst>
            </p:cNvPr>
            <p:cNvSpPr txBox="1">
              <a:spLocks/>
            </p:cNvSpPr>
            <p:nvPr/>
          </p:nvSpPr>
          <p:spPr>
            <a:xfrm>
              <a:off x="303467" y="3096504"/>
              <a:ext cx="2363523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Shooting</a:t>
              </a:r>
              <a:br>
                <a:rPr lang="en-US" sz="2667" dirty="0">
                  <a:solidFill>
                    <a:srgbClr val="849493"/>
                  </a:solidFill>
                </a:rPr>
              </a:br>
              <a:r>
                <a:rPr lang="en-US" sz="2667" dirty="0">
                  <a:solidFill>
                    <a:schemeClr val="tx2"/>
                  </a:solidFill>
                </a:rPr>
                <a:t>Occurrences</a:t>
              </a:r>
            </a:p>
          </p:txBody>
        </p:sp>
        <p:sp>
          <p:nvSpPr>
            <p:cNvPr id="30" name="Down Arrow 29" descr="arrow down" title="Arrow">
              <a:extLst>
                <a:ext uri="{FF2B5EF4-FFF2-40B4-BE49-F238E27FC236}">
                  <a16:creationId xmlns:a16="http://schemas.microsoft.com/office/drawing/2014/main" id="{2ED678F2-D27E-384E-8F28-E5DF5914A6CD}"/>
                </a:ext>
              </a:extLst>
            </p:cNvPr>
            <p:cNvSpPr/>
            <p:nvPr/>
          </p:nvSpPr>
          <p:spPr>
            <a:xfrm>
              <a:off x="1671433" y="1572693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976C1E-EF61-B245-94EC-C9D439EA8DA8}"/>
                </a:ext>
              </a:extLst>
            </p:cNvPr>
            <p:cNvSpPr txBox="1"/>
            <p:nvPr/>
          </p:nvSpPr>
          <p:spPr>
            <a:xfrm>
              <a:off x="1722473" y="1614022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smtClean="0">
                  <a:solidFill>
                    <a:srgbClr val="094C82"/>
                  </a:solidFill>
                </a:rPr>
                <a:t>27.0</a:t>
              </a:r>
              <a:r>
                <a:rPr lang="en-US" sz="2133" b="1" baseline="30000" dirty="0">
                  <a:solidFill>
                    <a:srgbClr val="094C82"/>
                  </a:solidFill>
                </a:rPr>
                <a:t>%</a:t>
              </a: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5592EAA1-8641-4F42-8D8C-013A345DD74D}"/>
                </a:ext>
              </a:extLst>
            </p:cNvPr>
            <p:cNvSpPr txBox="1">
              <a:spLocks/>
            </p:cNvSpPr>
            <p:nvPr/>
          </p:nvSpPr>
          <p:spPr>
            <a:xfrm>
              <a:off x="829512" y="1972667"/>
              <a:ext cx="1349248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 smtClean="0">
                  <a:solidFill>
                    <a:srgbClr val="094C82"/>
                  </a:solidFill>
                </a:rPr>
                <a:t>33</a:t>
              </a:r>
              <a:endParaRPr lang="en-US" sz="6000" b="1" dirty="0">
                <a:solidFill>
                  <a:srgbClr val="094C82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8EC034F-A503-954B-BBAE-74F41AD6C33F}"/>
              </a:ext>
            </a:extLst>
          </p:cNvPr>
          <p:cNvGrpSpPr/>
          <p:nvPr/>
        </p:nvGrpSpPr>
        <p:grpSpPr>
          <a:xfrm>
            <a:off x="5945803" y="1388054"/>
            <a:ext cx="2477767" cy="2588869"/>
            <a:chOff x="440267" y="1572693"/>
            <a:chExt cx="2477767" cy="2588869"/>
          </a:xfrm>
        </p:grpSpPr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A2AFC4A6-5374-7C4C-BA52-FDB53523B199}"/>
                </a:ext>
              </a:extLst>
            </p:cNvPr>
            <p:cNvSpPr txBox="1">
              <a:spLocks/>
            </p:cNvSpPr>
            <p:nvPr/>
          </p:nvSpPr>
          <p:spPr>
            <a:xfrm>
              <a:off x="440267" y="3096504"/>
              <a:ext cx="2127738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Shooting</a:t>
              </a:r>
              <a:br>
                <a:rPr lang="en-US" sz="2667" dirty="0">
                  <a:solidFill>
                    <a:srgbClr val="849493"/>
                  </a:solidFill>
                </a:rPr>
              </a:br>
              <a:r>
                <a:rPr lang="en-US" sz="2667" dirty="0">
                  <a:solidFill>
                    <a:schemeClr val="tx2"/>
                  </a:solidFill>
                </a:rPr>
                <a:t>Victims</a:t>
              </a:r>
            </a:p>
          </p:txBody>
        </p:sp>
        <p:sp>
          <p:nvSpPr>
            <p:cNvPr id="72" name="Down Arrow 71" descr="arrow up" title="Arrow">
              <a:extLst>
                <a:ext uri="{FF2B5EF4-FFF2-40B4-BE49-F238E27FC236}">
                  <a16:creationId xmlns:a16="http://schemas.microsoft.com/office/drawing/2014/main" id="{8526E36B-9CD6-6D4D-8535-44FA7282D616}"/>
                </a:ext>
              </a:extLst>
            </p:cNvPr>
            <p:cNvSpPr/>
            <p:nvPr/>
          </p:nvSpPr>
          <p:spPr>
            <a:xfrm flipV="1">
              <a:off x="1671433" y="1572693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BC72101-69D3-AD49-B2F5-022DA492D112}"/>
                </a:ext>
              </a:extLst>
            </p:cNvPr>
            <p:cNvSpPr txBox="1"/>
            <p:nvPr/>
          </p:nvSpPr>
          <p:spPr>
            <a:xfrm>
              <a:off x="1719360" y="1737630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rgbClr val="094C82"/>
                  </a:solidFill>
                </a:rPr>
                <a:t>17.6</a:t>
              </a:r>
              <a:r>
                <a:rPr lang="en-US" sz="2133" b="1" baseline="30000" dirty="0">
                  <a:solidFill>
                    <a:srgbClr val="094C82"/>
                  </a:solidFill>
                </a:rPr>
                <a:t>%</a:t>
              </a: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A89A3613-9216-5847-8B92-462B37A60F0C}"/>
                </a:ext>
              </a:extLst>
            </p:cNvPr>
            <p:cNvSpPr txBox="1">
              <a:spLocks/>
            </p:cNvSpPr>
            <p:nvPr/>
          </p:nvSpPr>
          <p:spPr>
            <a:xfrm>
              <a:off x="829512" y="1972667"/>
              <a:ext cx="1349248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94C82"/>
                  </a:solidFill>
                </a:rPr>
                <a:t>20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D2236E-ACD8-CE44-B132-74DF45253DA1}"/>
              </a:ext>
            </a:extLst>
          </p:cNvPr>
          <p:cNvGrpSpPr/>
          <p:nvPr/>
        </p:nvGrpSpPr>
        <p:grpSpPr>
          <a:xfrm>
            <a:off x="8698572" y="1388054"/>
            <a:ext cx="2477767" cy="2588869"/>
            <a:chOff x="440267" y="1572693"/>
            <a:chExt cx="2477767" cy="2588869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51ABACD0-D13C-E948-8040-85764CF2B65F}"/>
                </a:ext>
              </a:extLst>
            </p:cNvPr>
            <p:cNvSpPr txBox="1">
              <a:spLocks/>
            </p:cNvSpPr>
            <p:nvPr/>
          </p:nvSpPr>
          <p:spPr>
            <a:xfrm>
              <a:off x="440267" y="3096504"/>
              <a:ext cx="2127738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Guns</a:t>
              </a:r>
              <a:br>
                <a:rPr lang="en-US" sz="2667" dirty="0">
                  <a:solidFill>
                    <a:srgbClr val="849493"/>
                  </a:solidFill>
                </a:rPr>
              </a:br>
              <a:r>
                <a:rPr lang="en-US" sz="2667" dirty="0">
                  <a:solidFill>
                    <a:schemeClr val="tx2"/>
                  </a:solidFill>
                </a:rPr>
                <a:t>Seized</a:t>
              </a:r>
            </a:p>
          </p:txBody>
        </p:sp>
        <p:sp>
          <p:nvSpPr>
            <p:cNvPr id="36" name="Down Arrow 35" descr="arrow down" title="Arrow">
              <a:extLst>
                <a:ext uri="{FF2B5EF4-FFF2-40B4-BE49-F238E27FC236}">
                  <a16:creationId xmlns:a16="http://schemas.microsoft.com/office/drawing/2014/main" id="{ADD07CFB-02AA-524C-AD73-7F02BF8FB1BB}"/>
                </a:ext>
              </a:extLst>
            </p:cNvPr>
            <p:cNvSpPr/>
            <p:nvPr/>
          </p:nvSpPr>
          <p:spPr>
            <a:xfrm>
              <a:off x="1671433" y="1572693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4FD3323-3961-4E41-9EE0-42375A496C67}"/>
                </a:ext>
              </a:extLst>
            </p:cNvPr>
            <p:cNvSpPr txBox="1"/>
            <p:nvPr/>
          </p:nvSpPr>
          <p:spPr>
            <a:xfrm>
              <a:off x="1722473" y="1614022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 smtClean="0">
                  <a:solidFill>
                    <a:srgbClr val="094C82"/>
                  </a:solidFill>
                </a:rPr>
                <a:t>25.7</a:t>
              </a:r>
              <a:r>
                <a:rPr lang="en-US" sz="2133" b="1" baseline="30000" dirty="0" smtClean="0">
                  <a:solidFill>
                    <a:srgbClr val="094C82"/>
                  </a:solidFill>
                </a:rPr>
                <a:t>%</a:t>
              </a:r>
              <a:endParaRPr lang="en-US" sz="2133" b="1" baseline="30000" dirty="0">
                <a:solidFill>
                  <a:srgbClr val="094C82"/>
                </a:solidFill>
              </a:endParaRP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02706B-D419-6C46-A80C-81688F259D40}"/>
                </a:ext>
              </a:extLst>
            </p:cNvPr>
            <p:cNvSpPr txBox="1">
              <a:spLocks/>
            </p:cNvSpPr>
            <p:nvPr/>
          </p:nvSpPr>
          <p:spPr>
            <a:xfrm>
              <a:off x="680872" y="1972667"/>
              <a:ext cx="1568906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000" b="1" spc="-250" dirty="0" smtClean="0">
                  <a:solidFill>
                    <a:srgbClr val="094C82"/>
                  </a:solidFill>
                </a:rPr>
                <a:t>273</a:t>
              </a:r>
              <a:endParaRPr lang="en-US" sz="6000" b="1" spc="-250" dirty="0">
                <a:solidFill>
                  <a:srgbClr val="094C8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B20A76-CF98-0B45-AD00-8A40EBE36122}"/>
              </a:ext>
            </a:extLst>
          </p:cNvPr>
          <p:cNvGrpSpPr/>
          <p:nvPr/>
        </p:nvGrpSpPr>
        <p:grpSpPr>
          <a:xfrm>
            <a:off x="1338417" y="3912246"/>
            <a:ext cx="2477767" cy="2588869"/>
            <a:chOff x="440267" y="1572693"/>
            <a:chExt cx="2477767" cy="2588869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F1FF6786-14CF-0540-A1F2-F149D0C823EC}"/>
                </a:ext>
              </a:extLst>
            </p:cNvPr>
            <p:cNvSpPr txBox="1">
              <a:spLocks/>
            </p:cNvSpPr>
            <p:nvPr/>
          </p:nvSpPr>
          <p:spPr>
            <a:xfrm>
              <a:off x="440267" y="3096504"/>
              <a:ext cx="2127738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MVC Fatal </a:t>
              </a:r>
              <a:r>
                <a:rPr lang="en-US" sz="2667" dirty="0">
                  <a:solidFill>
                    <a:schemeClr val="tx2"/>
                  </a:solidFill>
                </a:rPr>
                <a:t>Victims</a:t>
              </a:r>
            </a:p>
          </p:txBody>
        </p:sp>
        <p:sp>
          <p:nvSpPr>
            <p:cNvPr id="42" name="Down Arrow 41" descr="arrow down" title="Arrow">
              <a:extLst>
                <a:ext uri="{FF2B5EF4-FFF2-40B4-BE49-F238E27FC236}">
                  <a16:creationId xmlns:a16="http://schemas.microsoft.com/office/drawing/2014/main" id="{C41CC30D-7EE5-B843-ADF3-A5CBFAA1171E}"/>
                </a:ext>
              </a:extLst>
            </p:cNvPr>
            <p:cNvSpPr/>
            <p:nvPr/>
          </p:nvSpPr>
          <p:spPr>
            <a:xfrm>
              <a:off x="1671433" y="1572693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FBC686-9567-BF4A-9FE8-26FD7C49F95B}"/>
                </a:ext>
              </a:extLst>
            </p:cNvPr>
            <p:cNvSpPr txBox="1"/>
            <p:nvPr/>
          </p:nvSpPr>
          <p:spPr>
            <a:xfrm>
              <a:off x="1722473" y="1614022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rgbClr val="094C82"/>
                  </a:solidFill>
                </a:rPr>
                <a:t>13</a:t>
              </a:r>
              <a:r>
                <a:rPr lang="en-US" sz="2133" b="1" baseline="30000" dirty="0">
                  <a:solidFill>
                    <a:srgbClr val="094C82"/>
                  </a:solidFill>
                </a:rPr>
                <a:t>%</a:t>
              </a: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A0ED15AF-DCBE-CB4F-B318-52BE481FD840}"/>
                </a:ext>
              </a:extLst>
            </p:cNvPr>
            <p:cNvSpPr txBox="1">
              <a:spLocks/>
            </p:cNvSpPr>
            <p:nvPr/>
          </p:nvSpPr>
          <p:spPr>
            <a:xfrm>
              <a:off x="829512" y="1972667"/>
              <a:ext cx="1349248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000" b="1" dirty="0">
                  <a:solidFill>
                    <a:srgbClr val="094C82"/>
                  </a:solidFill>
                </a:rPr>
                <a:t>14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4EEC5BE-804C-7343-A8B3-32F1CC75D85F}"/>
              </a:ext>
            </a:extLst>
          </p:cNvPr>
          <p:cNvGrpSpPr/>
          <p:nvPr/>
        </p:nvGrpSpPr>
        <p:grpSpPr>
          <a:xfrm>
            <a:off x="4607603" y="3916212"/>
            <a:ext cx="2480465" cy="2588869"/>
            <a:chOff x="440267" y="1572693"/>
            <a:chExt cx="2480465" cy="2588869"/>
          </a:xfrm>
        </p:grpSpPr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DF8E05C4-92AC-614A-9159-7D49D7D3E903}"/>
                </a:ext>
              </a:extLst>
            </p:cNvPr>
            <p:cNvSpPr txBox="1">
              <a:spLocks/>
            </p:cNvSpPr>
            <p:nvPr/>
          </p:nvSpPr>
          <p:spPr>
            <a:xfrm>
              <a:off x="440267" y="3096504"/>
              <a:ext cx="2331064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Hate Crime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667" dirty="0">
                  <a:solidFill>
                    <a:schemeClr val="tx2"/>
                  </a:solidFill>
                </a:rPr>
                <a:t>Victims</a:t>
              </a:r>
            </a:p>
          </p:txBody>
        </p:sp>
        <p:sp>
          <p:nvSpPr>
            <p:cNvPr id="87" name="Down Arrow 86" descr="arrow up" title="Arrow">
              <a:extLst>
                <a:ext uri="{FF2B5EF4-FFF2-40B4-BE49-F238E27FC236}">
                  <a16:creationId xmlns:a16="http://schemas.microsoft.com/office/drawing/2014/main" id="{9137EDE9-D34F-AD42-8422-099FA89295BB}"/>
                </a:ext>
              </a:extLst>
            </p:cNvPr>
            <p:cNvSpPr/>
            <p:nvPr/>
          </p:nvSpPr>
          <p:spPr>
            <a:xfrm flipV="1">
              <a:off x="1671433" y="1572693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F2F40DE-D8A6-CA49-80DB-C55E3CA63D84}"/>
                </a:ext>
              </a:extLst>
            </p:cNvPr>
            <p:cNvSpPr txBox="1"/>
            <p:nvPr/>
          </p:nvSpPr>
          <p:spPr>
            <a:xfrm>
              <a:off x="1728331" y="1693798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rgbClr val="094C82"/>
                  </a:solidFill>
                </a:rPr>
                <a:t>4.9</a:t>
              </a:r>
              <a:r>
                <a:rPr lang="en-US" sz="2133" b="1" baseline="30000" dirty="0">
                  <a:solidFill>
                    <a:srgbClr val="094C82"/>
                  </a:solidFill>
                </a:rPr>
                <a:t>%</a:t>
              </a: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5D6A1BF5-FC77-CF48-98A1-26879673A926}"/>
                </a:ext>
              </a:extLst>
            </p:cNvPr>
            <p:cNvSpPr txBox="1">
              <a:spLocks/>
            </p:cNvSpPr>
            <p:nvPr/>
          </p:nvSpPr>
          <p:spPr>
            <a:xfrm>
              <a:off x="741492" y="2056661"/>
              <a:ext cx="1523422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b="1" spc="-300" dirty="0">
                  <a:solidFill>
                    <a:srgbClr val="094C82"/>
                  </a:solidFill>
                </a:rPr>
                <a:t>64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EEC5BE-804C-7343-A8B3-32F1CC75D85F}"/>
              </a:ext>
            </a:extLst>
          </p:cNvPr>
          <p:cNvGrpSpPr/>
          <p:nvPr/>
        </p:nvGrpSpPr>
        <p:grpSpPr>
          <a:xfrm>
            <a:off x="7348380" y="3916212"/>
            <a:ext cx="2840096" cy="2588869"/>
            <a:chOff x="440267" y="1572693"/>
            <a:chExt cx="2840096" cy="2588869"/>
          </a:xfrm>
        </p:grpSpPr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D6A1BF5-FC77-CF48-98A1-26879673A926}"/>
                </a:ext>
              </a:extLst>
            </p:cNvPr>
            <p:cNvSpPr txBox="1">
              <a:spLocks/>
            </p:cNvSpPr>
            <p:nvPr/>
          </p:nvSpPr>
          <p:spPr>
            <a:xfrm>
              <a:off x="734358" y="2073232"/>
              <a:ext cx="1703202" cy="89842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400" b="1" spc="-300" dirty="0">
                  <a:solidFill>
                    <a:srgbClr val="094C82"/>
                  </a:solidFill>
                </a:rPr>
                <a:t>1,404</a:t>
              </a: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DF8E05C4-92AC-614A-9159-7D49D7D3E903}"/>
                </a:ext>
              </a:extLst>
            </p:cNvPr>
            <p:cNvSpPr txBox="1">
              <a:spLocks/>
            </p:cNvSpPr>
            <p:nvPr/>
          </p:nvSpPr>
          <p:spPr>
            <a:xfrm>
              <a:off x="440267" y="3096504"/>
              <a:ext cx="2331064" cy="106505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667" dirty="0">
                  <a:solidFill>
                    <a:srgbClr val="849493"/>
                  </a:solidFill>
                </a:rPr>
                <a:t>Auto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667" dirty="0">
                  <a:solidFill>
                    <a:schemeClr val="tx2"/>
                  </a:solidFill>
                </a:rPr>
                <a:t>Thefts</a:t>
              </a:r>
            </a:p>
          </p:txBody>
        </p:sp>
        <p:sp>
          <p:nvSpPr>
            <p:cNvPr id="60" name="Down Arrow 59" descr="arrow down" title="Arrow">
              <a:extLst>
                <a:ext uri="{FF2B5EF4-FFF2-40B4-BE49-F238E27FC236}">
                  <a16:creationId xmlns:a16="http://schemas.microsoft.com/office/drawing/2014/main" id="{9137EDE9-D34F-AD42-8422-099FA89295BB}"/>
                </a:ext>
              </a:extLst>
            </p:cNvPr>
            <p:cNvSpPr/>
            <p:nvPr/>
          </p:nvSpPr>
          <p:spPr>
            <a:xfrm flipV="1">
              <a:off x="2031064" y="1572693"/>
              <a:ext cx="1246601" cy="799948"/>
            </a:xfrm>
            <a:prstGeom prst="downArrow">
              <a:avLst>
                <a:gd name="adj1" fmla="val 76087"/>
                <a:gd name="adj2" fmla="val 5129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rgbClr val="094C82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F2F40DE-D8A6-CA49-80DB-C55E3CA63D84}"/>
                </a:ext>
              </a:extLst>
            </p:cNvPr>
            <p:cNvSpPr txBox="1"/>
            <p:nvPr/>
          </p:nvSpPr>
          <p:spPr>
            <a:xfrm>
              <a:off x="2087962" y="1693798"/>
              <a:ext cx="11924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b="1" dirty="0">
                  <a:solidFill>
                    <a:srgbClr val="094C82"/>
                  </a:solidFill>
                </a:rPr>
                <a:t>14.0</a:t>
              </a:r>
              <a:r>
                <a:rPr lang="en-US" sz="2133" b="1" baseline="30000" dirty="0">
                  <a:solidFill>
                    <a:srgbClr val="094C82"/>
                  </a:solidFill>
                </a:rPr>
                <a:t>%</a:t>
              </a:r>
            </a:p>
            <a:p>
              <a:pPr algn="ctr"/>
              <a:r>
                <a:rPr lang="en-US" sz="867" dirty="0">
                  <a:solidFill>
                    <a:srgbClr val="094C82"/>
                  </a:solidFill>
                </a:rPr>
                <a:t>2023 YTD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926CE6B8-B514-144A-85FE-66657AF00A5F}"/>
              </a:ext>
            </a:extLst>
          </p:cNvPr>
          <p:cNvSpPr/>
          <p:nvPr/>
        </p:nvSpPr>
        <p:spPr>
          <a:xfrm>
            <a:off x="5004485" y="4109090"/>
            <a:ext cx="1289858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2BF67BD-AE52-A940-B747-DDA13D463502}"/>
              </a:ext>
            </a:extLst>
          </p:cNvPr>
          <p:cNvSpPr/>
          <p:nvPr/>
        </p:nvSpPr>
        <p:spPr>
          <a:xfrm>
            <a:off x="1747480" y="4109090"/>
            <a:ext cx="1289858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E41367C-7E57-4B44-8A78-D801927D14D9}"/>
              </a:ext>
            </a:extLst>
          </p:cNvPr>
          <p:cNvSpPr/>
          <p:nvPr/>
        </p:nvSpPr>
        <p:spPr>
          <a:xfrm>
            <a:off x="9114932" y="1592312"/>
            <a:ext cx="1289858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20AEA87-DE61-1B47-8179-6896F87EF7A1}"/>
              </a:ext>
            </a:extLst>
          </p:cNvPr>
          <p:cNvSpPr/>
          <p:nvPr/>
        </p:nvSpPr>
        <p:spPr>
          <a:xfrm>
            <a:off x="6363024" y="1592312"/>
            <a:ext cx="1289858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7EB46B8-A854-904B-9CC1-8BD92CC5F1BF}"/>
              </a:ext>
            </a:extLst>
          </p:cNvPr>
          <p:cNvSpPr/>
          <p:nvPr/>
        </p:nvSpPr>
        <p:spPr>
          <a:xfrm>
            <a:off x="3602407" y="1592312"/>
            <a:ext cx="1289858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2CE891-5012-3441-9A0B-CF61D4D021A6}"/>
              </a:ext>
            </a:extLst>
          </p:cNvPr>
          <p:cNvSpPr/>
          <p:nvPr/>
        </p:nvSpPr>
        <p:spPr>
          <a:xfrm>
            <a:off x="859207" y="1592312"/>
            <a:ext cx="1289858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798D462-3939-2549-8D0C-868B0F3CB740}"/>
              </a:ext>
            </a:extLst>
          </p:cNvPr>
          <p:cNvSpPr/>
          <p:nvPr/>
        </p:nvSpPr>
        <p:spPr>
          <a:xfrm>
            <a:off x="7749061" y="4109090"/>
            <a:ext cx="1596612" cy="1289858"/>
          </a:xfrm>
          <a:prstGeom prst="ellipse">
            <a:avLst/>
          </a:prstGeom>
          <a:noFill/>
          <a:ln w="25400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64C64-8808-4C4E-90EB-CC8BEA0BA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INVESTMENT IN POLICING AND</a:t>
            </a:r>
            <a:br>
              <a:rPr lang="en-US" sz="3600" dirty="0"/>
            </a:br>
            <a:r>
              <a:rPr lang="en-US" sz="3600" dirty="0"/>
              <a:t>IMPACT ON CRIME RATE</a:t>
            </a:r>
            <a:endParaRPr lang="en-CA" sz="360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6F4C037-E95A-F44B-9A73-903A321C9278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EBA55C-0D19-D949-96F4-77BF17785A45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936F2C-DDCB-AB4C-92F4-BDE0D6682B8A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947D5CA-FBCC-2342-9303-2578A43F5C3C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Icon of chart trending upwards" title="Icon">
            <a:extLst>
              <a:ext uri="{FF2B5EF4-FFF2-40B4-BE49-F238E27FC236}">
                <a16:creationId xmlns:a16="http://schemas.microsoft.com/office/drawing/2014/main" id="{641583B4-D0DB-E947-A0FB-40B35036E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142" y="435428"/>
            <a:ext cx="671930" cy="557559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674948"/>
              </p:ext>
            </p:extLst>
          </p:nvPr>
        </p:nvGraphicFramePr>
        <p:xfrm>
          <a:off x="740978" y="1730015"/>
          <a:ext cx="10712581" cy="437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Down Arrow 14"/>
          <p:cNvSpPr/>
          <p:nvPr/>
        </p:nvSpPr>
        <p:spPr>
          <a:xfrm rot="10800000" flipV="1">
            <a:off x="1396313" y="2187957"/>
            <a:ext cx="443989" cy="26819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552145-BE77-0741-A658-B13E89815C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69340"/>
            <a:ext cx="10515600" cy="970371"/>
          </a:xfrm>
        </p:spPr>
        <p:txBody>
          <a:bodyPr>
            <a:normAutofit/>
          </a:bodyPr>
          <a:lstStyle/>
          <a:p>
            <a:r>
              <a:rPr lang="en-US" dirty="0"/>
              <a:t>BENCHMARKING – BIG 12 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FF370C-11A9-1F46-A158-446A93A1B5CB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8859E9-35B5-F447-9915-E3E9EDD3F2B3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145320-6267-834B-B64F-ADDDB4D8A52F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2757FF6-DE81-B04C-AC65-40691BB44A06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2B86BE-6978-4B16-86C0-A87D70629703}"/>
              </a:ext>
            </a:extLst>
          </p:cNvPr>
          <p:cNvSpPr txBox="1"/>
          <p:nvPr/>
        </p:nvSpPr>
        <p:spPr>
          <a:xfrm>
            <a:off x="1735441" y="1226295"/>
            <a:ext cx="9077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Officers per 100,000 Population</a:t>
            </a:r>
            <a:endParaRPr kumimoji="0" lang="en-CA" sz="1333" b="1" i="0" u="none" strike="noStrike" kern="1200" cap="none" spc="0" normalizeH="0" baseline="0" noProof="0" dirty="0">
              <a:ln>
                <a:noFill/>
              </a:ln>
              <a:solidFill>
                <a:srgbClr val="094C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555817656"/>
              </p:ext>
            </p:extLst>
          </p:nvPr>
        </p:nvGraphicFramePr>
        <p:xfrm>
          <a:off x="220133" y="1847169"/>
          <a:ext cx="9290304" cy="447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432870DA-4076-1046-9B10-BA84543C29BB}"/>
              </a:ext>
            </a:extLst>
          </p:cNvPr>
          <p:cNvSpPr txBox="1"/>
          <p:nvPr/>
        </p:nvSpPr>
        <p:spPr>
          <a:xfrm>
            <a:off x="9114561" y="2155297"/>
            <a:ext cx="2920348" cy="1953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18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Hamilton ranks 6</a:t>
            </a:r>
            <a:r>
              <a:rPr kumimoji="0" lang="en-US" sz="1733" b="1" i="0" u="none" strike="noStrike" kern="1200" cap="none" spc="0" normalizeH="0" baseline="3000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 the 2022 Violent Crime Severity Index.</a:t>
            </a:r>
          </a:p>
          <a:p>
            <a:pPr marL="0" marR="0" lvl="0" indent="0" algn="ctr" defTabSz="914400" rtl="0" eaLnBrk="0" fontAlgn="base" latinLnBrk="0" hangingPunct="0">
              <a:lnSpc>
                <a:spcPts val="1867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HPS to rank 6</a:t>
            </a:r>
            <a:r>
              <a:rPr kumimoji="0" lang="en-US" sz="1733" b="1" i="0" u="none" strike="noStrike" kern="1200" cap="none" spc="0" normalizeH="0" baseline="3000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officers </a:t>
            </a:r>
            <a:r>
              <a:rPr kumimoji="0" lang="en-US" sz="1733" b="1" i="0" u="none" strike="noStrike" kern="1200" cap="none" spc="0" normalizeH="0" baseline="0" noProof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 100,000 </a:t>
            </a: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population, we would require: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D47758-78D9-3942-AD8B-551A19497147}"/>
              </a:ext>
            </a:extLst>
          </p:cNvPr>
          <p:cNvCxnSpPr>
            <a:cxnSpLocks/>
          </p:cNvCxnSpPr>
          <p:nvPr/>
        </p:nvCxnSpPr>
        <p:spPr>
          <a:xfrm flipH="1">
            <a:off x="7257174" y="3025423"/>
            <a:ext cx="2101319" cy="1159989"/>
          </a:xfrm>
          <a:prstGeom prst="straightConnector1">
            <a:avLst/>
          </a:prstGeom>
          <a:ln w="19050">
            <a:solidFill>
              <a:srgbClr val="094C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con of person" title="Icon">
            <a:extLst>
              <a:ext uri="{FF2B5EF4-FFF2-40B4-BE49-F238E27FC236}">
                <a16:creationId xmlns:a16="http://schemas.microsoft.com/office/drawing/2014/main" id="{7FFAC295-BBAD-B84E-AEEB-7B7F2DF66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037" y="3939382"/>
            <a:ext cx="1091391" cy="21827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1EAA91-03E6-7E4E-A655-3FD8562421F7}"/>
              </a:ext>
            </a:extLst>
          </p:cNvPr>
          <p:cNvSpPr/>
          <p:nvPr/>
        </p:nvSpPr>
        <p:spPr>
          <a:xfrm>
            <a:off x="9790155" y="4858658"/>
            <a:ext cx="1569156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r>
          </a:p>
          <a:p>
            <a:pPr marL="0" marR="0" lvl="0" indent="0" algn="ctr" defTabSz="914400" rtl="0" eaLnBrk="0" fontAlgn="base" latinLnBrk="0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more officers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84949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949CE5-AF5A-6942-AF44-A303886CF2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2813" y="5291834"/>
            <a:ext cx="614113" cy="500738"/>
          </a:xfrm>
          <a:prstGeom prst="rect">
            <a:avLst/>
          </a:prstGeom>
        </p:spPr>
      </p:pic>
      <p:pic>
        <p:nvPicPr>
          <p:cNvPr id="15" name="Picture 14" descr="Hamilton Police Service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355" y="4045532"/>
            <a:ext cx="220133" cy="2878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34605" y="4063492"/>
            <a:ext cx="5730240" cy="243840"/>
          </a:xfrm>
          <a:prstGeom prst="rect">
            <a:avLst/>
          </a:prstGeom>
          <a:noFill/>
          <a:ln w="28575">
            <a:solidFill>
              <a:srgbClr val="CD0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4605" y="3460316"/>
            <a:ext cx="5730240" cy="258155"/>
          </a:xfrm>
          <a:prstGeom prst="rect">
            <a:avLst/>
          </a:prstGeom>
          <a:noFill/>
          <a:ln w="28575">
            <a:solidFill>
              <a:srgbClr val="CD092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7804" y="6237422"/>
            <a:ext cx="11907104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</a:rPr>
              <a:t>Source: </a:t>
            </a: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</a:rPr>
              <a:t>Stats Canada 35-10-0077-01 &amp; Municipal Financial Information Report (FIR 2022)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8073A-F5E8-8441-A858-AD33A854C9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Icon of police officer and civilian" title="Icon">
            <a:extLst>
              <a:ext uri="{FF2B5EF4-FFF2-40B4-BE49-F238E27FC236}">
                <a16:creationId xmlns:a16="http://schemas.microsoft.com/office/drawing/2014/main" id="{56234440-FCC3-A54B-93EF-7DB3E8758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6735" y="509631"/>
            <a:ext cx="901393" cy="5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5999280-4927-D847-9D91-0A7E16B19E6B}"/>
              </a:ext>
            </a:extLst>
          </p:cNvPr>
          <p:cNvGrpSpPr/>
          <p:nvPr/>
        </p:nvGrpSpPr>
        <p:grpSpPr>
          <a:xfrm>
            <a:off x="2483317" y="859508"/>
            <a:ext cx="7587535" cy="5071614"/>
            <a:chOff x="2483317" y="859508"/>
            <a:chExt cx="7587535" cy="507161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9E3AD0-FF7C-FA4D-897E-F1852013E62C}"/>
                </a:ext>
              </a:extLst>
            </p:cNvPr>
            <p:cNvSpPr/>
            <p:nvPr/>
          </p:nvSpPr>
          <p:spPr>
            <a:xfrm>
              <a:off x="4812407" y="859508"/>
              <a:ext cx="5258445" cy="506965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4">
              <a:extLst>
                <a:ext uri="{FF2B5EF4-FFF2-40B4-BE49-F238E27FC236}">
                  <a16:creationId xmlns:a16="http://schemas.microsoft.com/office/drawing/2014/main" id="{624F9B08-CAFA-FF4D-8ED2-8768D50A4AD9}"/>
                </a:ext>
              </a:extLst>
            </p:cNvPr>
            <p:cNvSpPr/>
            <p:nvPr/>
          </p:nvSpPr>
          <p:spPr>
            <a:xfrm>
              <a:off x="2483317" y="1501769"/>
              <a:ext cx="4856056" cy="4429353"/>
            </a:xfrm>
            <a:custGeom>
              <a:avLst/>
              <a:gdLst>
                <a:gd name="connsiteX0" fmla="*/ 0 w 3826154"/>
                <a:gd name="connsiteY0" fmla="*/ 0 h 1946035"/>
                <a:gd name="connsiteX1" fmla="*/ 3826154 w 3826154"/>
                <a:gd name="connsiteY1" fmla="*/ 0 h 1946035"/>
                <a:gd name="connsiteX2" fmla="*/ 3826154 w 3826154"/>
                <a:gd name="connsiteY2" fmla="*/ 1946035 h 1946035"/>
                <a:gd name="connsiteX3" fmla="*/ 0 w 3826154"/>
                <a:gd name="connsiteY3" fmla="*/ 1946035 h 1946035"/>
                <a:gd name="connsiteX4" fmla="*/ 0 w 3826154"/>
                <a:gd name="connsiteY4" fmla="*/ 0 h 1946035"/>
                <a:gd name="connsiteX0" fmla="*/ 356135 w 3826154"/>
                <a:gd name="connsiteY0" fmla="*/ 298384 h 1946035"/>
                <a:gd name="connsiteX1" fmla="*/ 3826154 w 3826154"/>
                <a:gd name="connsiteY1" fmla="*/ 0 h 1946035"/>
                <a:gd name="connsiteX2" fmla="*/ 3826154 w 3826154"/>
                <a:gd name="connsiteY2" fmla="*/ 1946035 h 1946035"/>
                <a:gd name="connsiteX3" fmla="*/ 0 w 3826154"/>
                <a:gd name="connsiteY3" fmla="*/ 1946035 h 1946035"/>
                <a:gd name="connsiteX4" fmla="*/ 356135 w 3826154"/>
                <a:gd name="connsiteY4" fmla="*/ 298384 h 1946035"/>
                <a:gd name="connsiteX0" fmla="*/ 0 w 3835779"/>
                <a:gd name="connsiteY0" fmla="*/ 77003 h 1946035"/>
                <a:gd name="connsiteX1" fmla="*/ 3835779 w 3835779"/>
                <a:gd name="connsiteY1" fmla="*/ 0 h 1946035"/>
                <a:gd name="connsiteX2" fmla="*/ 3835779 w 3835779"/>
                <a:gd name="connsiteY2" fmla="*/ 1946035 h 1946035"/>
                <a:gd name="connsiteX3" fmla="*/ 9625 w 3835779"/>
                <a:gd name="connsiteY3" fmla="*/ 1946035 h 1946035"/>
                <a:gd name="connsiteX4" fmla="*/ 0 w 3835779"/>
                <a:gd name="connsiteY4" fmla="*/ 77003 h 1946035"/>
                <a:gd name="connsiteX0" fmla="*/ 0 w 5414322"/>
                <a:gd name="connsiteY0" fmla="*/ 2714325 h 4583357"/>
                <a:gd name="connsiteX1" fmla="*/ 5414322 w 5414322"/>
                <a:gd name="connsiteY1" fmla="*/ 0 h 4583357"/>
                <a:gd name="connsiteX2" fmla="*/ 3835779 w 5414322"/>
                <a:gd name="connsiteY2" fmla="*/ 4583357 h 4583357"/>
                <a:gd name="connsiteX3" fmla="*/ 9625 w 5414322"/>
                <a:gd name="connsiteY3" fmla="*/ 4583357 h 4583357"/>
                <a:gd name="connsiteX4" fmla="*/ 0 w 5414322"/>
                <a:gd name="connsiteY4" fmla="*/ 2714325 h 4583357"/>
                <a:gd name="connsiteX0" fmla="*/ 0 w 6771484"/>
                <a:gd name="connsiteY0" fmla="*/ 2714325 h 4621858"/>
                <a:gd name="connsiteX1" fmla="*/ 5414322 w 6771484"/>
                <a:gd name="connsiteY1" fmla="*/ 0 h 4621858"/>
                <a:gd name="connsiteX2" fmla="*/ 6771484 w 6771484"/>
                <a:gd name="connsiteY2" fmla="*/ 4621858 h 4621858"/>
                <a:gd name="connsiteX3" fmla="*/ 9625 w 6771484"/>
                <a:gd name="connsiteY3" fmla="*/ 4583357 h 4621858"/>
                <a:gd name="connsiteX4" fmla="*/ 0 w 6771484"/>
                <a:gd name="connsiteY4" fmla="*/ 2714325 h 4621858"/>
                <a:gd name="connsiteX0" fmla="*/ 0 w 6771484"/>
                <a:gd name="connsiteY0" fmla="*/ 2714325 h 4621858"/>
                <a:gd name="connsiteX1" fmla="*/ 5414322 w 6771484"/>
                <a:gd name="connsiteY1" fmla="*/ 0 h 4621858"/>
                <a:gd name="connsiteX2" fmla="*/ 6771484 w 6771484"/>
                <a:gd name="connsiteY2" fmla="*/ 4621858 h 4621858"/>
                <a:gd name="connsiteX3" fmla="*/ 4167739 w 6771484"/>
                <a:gd name="connsiteY3" fmla="*/ 4284974 h 4621858"/>
                <a:gd name="connsiteX4" fmla="*/ 0 w 6771484"/>
                <a:gd name="connsiteY4" fmla="*/ 2714325 h 4621858"/>
                <a:gd name="connsiteX0" fmla="*/ 0 w 6771484"/>
                <a:gd name="connsiteY0" fmla="*/ 2714325 h 4621858"/>
                <a:gd name="connsiteX1" fmla="*/ 5414322 w 6771484"/>
                <a:gd name="connsiteY1" fmla="*/ 0 h 4621858"/>
                <a:gd name="connsiteX2" fmla="*/ 6771484 w 6771484"/>
                <a:gd name="connsiteY2" fmla="*/ 4621858 h 4621858"/>
                <a:gd name="connsiteX3" fmla="*/ 4090737 w 6771484"/>
                <a:gd name="connsiteY3" fmla="*/ 4583358 h 4621858"/>
                <a:gd name="connsiteX4" fmla="*/ 0 w 6771484"/>
                <a:gd name="connsiteY4" fmla="*/ 2714325 h 4621858"/>
                <a:gd name="connsiteX0" fmla="*/ 0 w 3210136"/>
                <a:gd name="connsiteY0" fmla="*/ 2829828 h 4621858"/>
                <a:gd name="connsiteX1" fmla="*/ 1852974 w 3210136"/>
                <a:gd name="connsiteY1" fmla="*/ 0 h 4621858"/>
                <a:gd name="connsiteX2" fmla="*/ 3210136 w 3210136"/>
                <a:gd name="connsiteY2" fmla="*/ 4621858 h 4621858"/>
                <a:gd name="connsiteX3" fmla="*/ 529389 w 3210136"/>
                <a:gd name="connsiteY3" fmla="*/ 4583358 h 4621858"/>
                <a:gd name="connsiteX4" fmla="*/ 0 w 3210136"/>
                <a:gd name="connsiteY4" fmla="*/ 2829828 h 4621858"/>
                <a:gd name="connsiteX0" fmla="*/ 0 w 4856056"/>
                <a:gd name="connsiteY0" fmla="*/ 2723950 h 4621858"/>
                <a:gd name="connsiteX1" fmla="*/ 3498894 w 4856056"/>
                <a:gd name="connsiteY1" fmla="*/ 0 h 4621858"/>
                <a:gd name="connsiteX2" fmla="*/ 4856056 w 4856056"/>
                <a:gd name="connsiteY2" fmla="*/ 4621858 h 4621858"/>
                <a:gd name="connsiteX3" fmla="*/ 2175309 w 4856056"/>
                <a:gd name="connsiteY3" fmla="*/ 4583358 h 4621858"/>
                <a:gd name="connsiteX4" fmla="*/ 0 w 4856056"/>
                <a:gd name="connsiteY4" fmla="*/ 2723950 h 4621858"/>
                <a:gd name="connsiteX0" fmla="*/ 0 w 4856056"/>
                <a:gd name="connsiteY0" fmla="*/ 2531445 h 4429353"/>
                <a:gd name="connsiteX1" fmla="*/ 3229387 w 4856056"/>
                <a:gd name="connsiteY1" fmla="*/ 0 h 4429353"/>
                <a:gd name="connsiteX2" fmla="*/ 4856056 w 4856056"/>
                <a:gd name="connsiteY2" fmla="*/ 4429353 h 4429353"/>
                <a:gd name="connsiteX3" fmla="*/ 2175309 w 4856056"/>
                <a:gd name="connsiteY3" fmla="*/ 4390853 h 4429353"/>
                <a:gd name="connsiteX4" fmla="*/ 0 w 4856056"/>
                <a:gd name="connsiteY4" fmla="*/ 2531445 h 442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6056" h="4429353">
                  <a:moveTo>
                    <a:pt x="0" y="2531445"/>
                  </a:moveTo>
                  <a:lnTo>
                    <a:pt x="3229387" y="0"/>
                  </a:lnTo>
                  <a:lnTo>
                    <a:pt x="4856056" y="4429353"/>
                  </a:lnTo>
                  <a:lnTo>
                    <a:pt x="2175309" y="4390853"/>
                  </a:lnTo>
                  <a:cubicBezTo>
                    <a:pt x="2172101" y="3767842"/>
                    <a:pt x="3208" y="3154456"/>
                    <a:pt x="0" y="25314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2210C1C7-E819-884F-957A-5479A2D53318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B691D-618A-9742-9B34-B7307F62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CSWB – HPS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C802F-5A34-AB4B-B015-6B75F3F8E1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E8D5E-7073-8F4C-BD8F-B74AC5338BE4}"/>
              </a:ext>
            </a:extLst>
          </p:cNvPr>
          <p:cNvGrpSpPr/>
          <p:nvPr/>
        </p:nvGrpSpPr>
        <p:grpSpPr>
          <a:xfrm>
            <a:off x="7051065" y="764483"/>
            <a:ext cx="4970036" cy="4813532"/>
            <a:chOff x="3555186" y="1299459"/>
            <a:chExt cx="4970036" cy="48135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1F0124-5014-2241-A662-53FC11DE9AA4}"/>
                </a:ext>
              </a:extLst>
            </p:cNvPr>
            <p:cNvSpPr/>
            <p:nvPr/>
          </p:nvSpPr>
          <p:spPr>
            <a:xfrm>
              <a:off x="3555186" y="1299459"/>
              <a:ext cx="4970036" cy="481353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7BB11F-A74E-8A4C-8211-4C825117276E}"/>
                </a:ext>
              </a:extLst>
            </p:cNvPr>
            <p:cNvSpPr txBox="1"/>
            <p:nvPr/>
          </p:nvSpPr>
          <p:spPr>
            <a:xfrm>
              <a:off x="5539612" y="1394484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RIST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60733D-C6CF-4647-82E4-E6E1A9C687DC}"/>
                </a:ext>
              </a:extLst>
            </p:cNvPr>
            <p:cNvSpPr txBox="1"/>
            <p:nvPr/>
          </p:nvSpPr>
          <p:spPr>
            <a:xfrm>
              <a:off x="5539612" y="5709342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2022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F96434-1780-C847-95AC-AC88892010ED}"/>
              </a:ext>
            </a:extLst>
          </p:cNvPr>
          <p:cNvGrpSpPr/>
          <p:nvPr/>
        </p:nvGrpSpPr>
        <p:grpSpPr>
          <a:xfrm>
            <a:off x="5487719" y="1657133"/>
            <a:ext cx="4048364" cy="3920882"/>
            <a:chOff x="4016022" y="1745784"/>
            <a:chExt cx="4048364" cy="39208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140AB50-FE74-9E4F-A207-3D1AC0FEE500}"/>
                </a:ext>
              </a:extLst>
            </p:cNvPr>
            <p:cNvSpPr/>
            <p:nvPr/>
          </p:nvSpPr>
          <p:spPr>
            <a:xfrm>
              <a:off x="4016022" y="1745784"/>
              <a:ext cx="4048364" cy="392088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105C8B-BE3B-FC45-A49C-C12122E29F96}"/>
                </a:ext>
              </a:extLst>
            </p:cNvPr>
            <p:cNvSpPr txBox="1"/>
            <p:nvPr/>
          </p:nvSpPr>
          <p:spPr>
            <a:xfrm>
              <a:off x="5539612" y="1824191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MCRRT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4C8B94-9AA0-414F-8722-9C3873F81052}"/>
                </a:ext>
              </a:extLst>
            </p:cNvPr>
            <p:cNvSpPr txBox="1"/>
            <p:nvPr/>
          </p:nvSpPr>
          <p:spPr>
            <a:xfrm>
              <a:off x="5539612" y="5263017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00E81C-49D2-2849-A4E6-B60EAB7F8C7C}"/>
              </a:ext>
            </a:extLst>
          </p:cNvPr>
          <p:cNvGrpSpPr/>
          <p:nvPr/>
        </p:nvGrpSpPr>
        <p:grpSpPr>
          <a:xfrm>
            <a:off x="4297267" y="2556877"/>
            <a:ext cx="3119366" cy="3021138"/>
            <a:chOff x="4471492" y="2195656"/>
            <a:chExt cx="3119366" cy="30211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D3D01A-0449-BA40-840B-7734F00890CD}"/>
                </a:ext>
              </a:extLst>
            </p:cNvPr>
            <p:cNvSpPr/>
            <p:nvPr/>
          </p:nvSpPr>
          <p:spPr>
            <a:xfrm>
              <a:off x="4471492" y="2195656"/>
              <a:ext cx="3119366" cy="302113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273C42-B56E-AD4E-87A0-95058F93472A}"/>
                </a:ext>
              </a:extLst>
            </p:cNvPr>
            <p:cNvSpPr txBox="1"/>
            <p:nvPr/>
          </p:nvSpPr>
          <p:spPr>
            <a:xfrm>
              <a:off x="5539612" y="2296898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SNP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E00573-5EDB-F945-B40C-1A407860AB7F}"/>
                </a:ext>
              </a:extLst>
            </p:cNvPr>
            <p:cNvSpPr txBox="1"/>
            <p:nvPr/>
          </p:nvSpPr>
          <p:spPr>
            <a:xfrm>
              <a:off x="5539612" y="4817334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2011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FE5EA9-B964-FF40-945F-7BBE61F73773}"/>
              </a:ext>
            </a:extLst>
          </p:cNvPr>
          <p:cNvGrpSpPr/>
          <p:nvPr/>
        </p:nvGrpSpPr>
        <p:grpSpPr>
          <a:xfrm>
            <a:off x="3468343" y="3550551"/>
            <a:ext cx="2093383" cy="2027464"/>
            <a:chOff x="4984484" y="2643810"/>
            <a:chExt cx="2093383" cy="202746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0D2F7E-C2C2-5849-9D76-E24EAA9D19E3}"/>
                </a:ext>
              </a:extLst>
            </p:cNvPr>
            <p:cNvSpPr/>
            <p:nvPr/>
          </p:nvSpPr>
          <p:spPr>
            <a:xfrm>
              <a:off x="4984484" y="2643810"/>
              <a:ext cx="2093383" cy="20274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0A1DD0-17F0-FC4D-9A00-EF36FA273451}"/>
                </a:ext>
              </a:extLst>
            </p:cNvPr>
            <p:cNvSpPr txBox="1"/>
            <p:nvPr/>
          </p:nvSpPr>
          <p:spPr>
            <a:xfrm>
              <a:off x="5539612" y="2745093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COAST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6F1649-2A6C-5A41-8729-2C49819312C7}"/>
                </a:ext>
              </a:extLst>
            </p:cNvPr>
            <p:cNvSpPr txBox="1"/>
            <p:nvPr/>
          </p:nvSpPr>
          <p:spPr>
            <a:xfrm>
              <a:off x="5539612" y="4271814"/>
              <a:ext cx="983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1997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63975D-1C3A-DC4E-A7FE-A29B0FFF8694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5A049CB-7A32-2C42-95F3-691C44AC0B6F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40EE3C-1B6B-8D49-A716-971BF529F3DB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icon of puzzle piece" title="Icon">
            <a:extLst>
              <a:ext uri="{FF2B5EF4-FFF2-40B4-BE49-F238E27FC236}">
                <a16:creationId xmlns:a16="http://schemas.microsoft.com/office/drawing/2014/main" id="{1BAD37ED-81F6-B249-9482-6B34A1AB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656" y="388141"/>
            <a:ext cx="691243" cy="69124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03FC436-8DD0-5A41-A376-C0F55FBC2E3D}"/>
              </a:ext>
            </a:extLst>
          </p:cNvPr>
          <p:cNvGrpSpPr/>
          <p:nvPr/>
        </p:nvGrpSpPr>
        <p:grpSpPr>
          <a:xfrm>
            <a:off x="2949161" y="4401753"/>
            <a:ext cx="1176262" cy="1176262"/>
            <a:chOff x="5443046" y="3069411"/>
            <a:chExt cx="1176262" cy="117626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8881BF-F1DC-4C40-B461-833D65D1F2A8}"/>
                </a:ext>
              </a:extLst>
            </p:cNvPr>
            <p:cNvSpPr/>
            <p:nvPr/>
          </p:nvSpPr>
          <p:spPr>
            <a:xfrm>
              <a:off x="5443046" y="3069411"/>
              <a:ext cx="1176262" cy="1176262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B9626-73BE-3740-B902-D9C2F3BE67CA}"/>
                </a:ext>
              </a:extLst>
            </p:cNvPr>
            <p:cNvSpPr txBox="1"/>
            <p:nvPr/>
          </p:nvSpPr>
          <p:spPr>
            <a:xfrm>
              <a:off x="5484169" y="3575596"/>
              <a:ext cx="10940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PATROL RESPONSE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80BA7C4-DEA7-5F49-8B2C-5A19FFB6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371" y="3268075"/>
              <a:ext cx="599666" cy="30752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6017" y="1467673"/>
            <a:ext cx="2550154" cy="2657890"/>
            <a:chOff x="9277506" y="4028869"/>
            <a:chExt cx="2550154" cy="265789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E593734-9370-064D-B2D5-E327ADDACA84}"/>
                </a:ext>
              </a:extLst>
            </p:cNvPr>
            <p:cNvGrpSpPr/>
            <p:nvPr/>
          </p:nvGrpSpPr>
          <p:grpSpPr>
            <a:xfrm>
              <a:off x="9277506" y="4278695"/>
              <a:ext cx="1973273" cy="2408064"/>
              <a:chOff x="9557057" y="1734804"/>
              <a:chExt cx="1973273" cy="2408064"/>
            </a:xfrm>
          </p:grpSpPr>
          <p:sp>
            <p:nvSpPr>
              <p:cNvPr id="45" name="Content Placeholder 2"/>
              <p:cNvSpPr txBox="1">
                <a:spLocks/>
              </p:cNvSpPr>
              <p:nvPr/>
            </p:nvSpPr>
            <p:spPr>
              <a:xfrm>
                <a:off x="9557057" y="3131236"/>
                <a:ext cx="1973273" cy="1011632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Person</a:t>
                </a:r>
                <a:b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4C8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 Crisis</a:t>
                </a:r>
              </a:p>
            </p:txBody>
          </p:sp>
          <p:pic>
            <p:nvPicPr>
              <p:cNvPr id="46" name="Picture 45" descr="Icon of person" title="Icon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4" t="6211" r="6211" b="6074"/>
              <a:stretch/>
            </p:blipFill>
            <p:spPr>
              <a:xfrm>
                <a:off x="9951952" y="1814963"/>
                <a:ext cx="1183482" cy="1183482"/>
              </a:xfrm>
              <a:prstGeom prst="ellipse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3A4213-AB5A-1042-B7DB-2D4CD603D07A}"/>
                  </a:ext>
                </a:extLst>
              </p:cNvPr>
              <p:cNvSpPr/>
              <p:nvPr/>
            </p:nvSpPr>
            <p:spPr>
              <a:xfrm>
                <a:off x="9869453" y="1734804"/>
                <a:ext cx="1348480" cy="1348480"/>
              </a:xfrm>
              <a:prstGeom prst="ellipse">
                <a:avLst/>
              </a:prstGeom>
              <a:noFill/>
              <a:ln w="25400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Down Arrow 47" descr="arrow down" title="Arrow"/>
            <p:cNvSpPr/>
            <p:nvPr/>
          </p:nvSpPr>
          <p:spPr>
            <a:xfrm rot="10800000" flipV="1">
              <a:off x="10574870" y="4028869"/>
              <a:ext cx="1246601" cy="799948"/>
            </a:xfrm>
            <a:prstGeom prst="downArrow">
              <a:avLst>
                <a:gd name="adj1" fmla="val 76087"/>
                <a:gd name="adj2" fmla="val 5259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94C8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635259" y="4048664"/>
              <a:ext cx="1192401" cy="68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26.5</a:t>
              </a:r>
              <a:r>
                <a:rPr kumimoji="0" lang="en-US" sz="2133" b="1" i="0" u="none" strike="noStrike" kern="1200" cap="none" spc="0" normalizeH="0" baseline="3000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%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2023 YTD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2,934</a:t>
              </a:r>
              <a:endParaRPr kumimoji="0" lang="en-US" sz="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197642" y="6398598"/>
            <a:ext cx="6380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CSWB = Community Safety and Well-being Plan</a:t>
            </a:r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9DBDBC-3172-DC4D-BA83-B9440FB24E57}"/>
              </a:ext>
            </a:extLst>
          </p:cNvPr>
          <p:cNvGrpSpPr/>
          <p:nvPr/>
        </p:nvGrpSpPr>
        <p:grpSpPr>
          <a:xfrm>
            <a:off x="7209322" y="4055700"/>
            <a:ext cx="510139" cy="1603955"/>
            <a:chOff x="7209322" y="4055700"/>
            <a:chExt cx="510139" cy="160395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0FCA331-05C6-2E42-9027-9D432051FB32}"/>
                </a:ext>
              </a:extLst>
            </p:cNvPr>
            <p:cNvSpPr/>
            <p:nvPr/>
          </p:nvSpPr>
          <p:spPr>
            <a:xfrm>
              <a:off x="7209322" y="5451365"/>
              <a:ext cx="510139" cy="2082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C2D124A-2A9C-0749-8757-83FA235467FE}"/>
                </a:ext>
              </a:extLst>
            </p:cNvPr>
            <p:cNvSpPr/>
            <p:nvPr/>
          </p:nvSpPr>
          <p:spPr>
            <a:xfrm>
              <a:off x="7209322" y="5008602"/>
              <a:ext cx="510139" cy="208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D949C81-FD08-5041-925B-178AB9450E60}"/>
                </a:ext>
              </a:extLst>
            </p:cNvPr>
            <p:cNvSpPr/>
            <p:nvPr/>
          </p:nvSpPr>
          <p:spPr>
            <a:xfrm>
              <a:off x="7209322" y="4565839"/>
              <a:ext cx="510139" cy="20829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5B33163-907E-4640-8D01-FFF83D953409}"/>
                </a:ext>
              </a:extLst>
            </p:cNvPr>
            <p:cNvSpPr/>
            <p:nvPr/>
          </p:nvSpPr>
          <p:spPr>
            <a:xfrm>
              <a:off x="7209322" y="4055700"/>
              <a:ext cx="510139" cy="208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 descr="Diagram of Hamilton well-being plan diagram:&#10;1.Promoting and Maintaining Community Safety and well-being&#10;2. Proactivity reducing identified risks&#10;3. Mitigating situations of elevated risk&#10;4. Critical and non-critical incident response" title="Hamilton Well-being plan">
            <a:extLst>
              <a:ext uri="{FF2B5EF4-FFF2-40B4-BE49-F238E27FC236}">
                <a16:creationId xmlns:a16="http://schemas.microsoft.com/office/drawing/2014/main" id="{5A2BD704-A861-0C40-8943-CB1D7F6FBA9F}"/>
              </a:ext>
            </a:extLst>
          </p:cNvPr>
          <p:cNvGrpSpPr/>
          <p:nvPr/>
        </p:nvGrpSpPr>
        <p:grpSpPr>
          <a:xfrm>
            <a:off x="577516" y="4015761"/>
            <a:ext cx="4081111" cy="1857609"/>
            <a:chOff x="577516" y="4035011"/>
            <a:chExt cx="4081111" cy="185760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0D1D2AA-A034-A548-94DF-38535DD7E696}"/>
                </a:ext>
              </a:extLst>
            </p:cNvPr>
            <p:cNvSpPr/>
            <p:nvPr/>
          </p:nvSpPr>
          <p:spPr>
            <a:xfrm>
              <a:off x="577516" y="4035011"/>
              <a:ext cx="4081111" cy="18576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90AC5A8-40BD-7349-91F5-DD8977139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98" b="4612"/>
            <a:stretch/>
          </p:blipFill>
          <p:spPr>
            <a:xfrm>
              <a:off x="718251" y="4116917"/>
              <a:ext cx="3799639" cy="1671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7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1968 L -0.16823 0.0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28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0486 L -0.00222 -0.027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578 L 0.13359 -0.09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9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532 L 0.24362 -0.165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85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9 0.00231 L 0.32383 -0.22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 noChangeArrowheads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altLang="en-US" dirty="0"/>
              <a:t>ANNUAL BUDGET PROCESS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3AF9B-E1C5-2E4B-B172-068D11063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29ED4B-E5A4-BC23-B196-C9C4D4D2B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3900" y="1758196"/>
            <a:ext cx="5041900" cy="652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094C82"/>
                </a:solidFill>
              </a:rPr>
              <a:t>HAMILTON POLICE SERVICE BOARD BUDGET COMMITTEE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416100-E846-B5AE-74C3-2196E68295F0}"/>
              </a:ext>
            </a:extLst>
          </p:cNvPr>
          <p:cNvSpPr txBox="1">
            <a:spLocks/>
          </p:cNvSpPr>
          <p:nvPr/>
        </p:nvSpPr>
        <p:spPr>
          <a:xfrm>
            <a:off x="2348404" y="3740447"/>
            <a:ext cx="5089887" cy="564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700" b="1" dirty="0">
                <a:solidFill>
                  <a:srgbClr val="094C82"/>
                </a:solidFill>
              </a:rPr>
              <a:t>HAMILTON POLICE SERVICE BOARD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C18D5E-8646-D0BA-8C02-1AF5BAD4E0ED}"/>
              </a:ext>
            </a:extLst>
          </p:cNvPr>
          <p:cNvSpPr txBox="1">
            <a:spLocks/>
          </p:cNvSpPr>
          <p:nvPr/>
        </p:nvSpPr>
        <p:spPr>
          <a:xfrm>
            <a:off x="2159456" y="5470418"/>
            <a:ext cx="4364634" cy="409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094C82"/>
                </a:solidFill>
              </a:rPr>
              <a:t>HAMILTON CITY COUNCIL</a:t>
            </a:r>
          </a:p>
        </p:txBody>
      </p:sp>
      <p:pic>
        <p:nvPicPr>
          <p:cNvPr id="3" name="Picture 2" descr="Hamilton Police Service Board Budget committee with arrow pointing to Hamilton Police Services Board (Public Session) and an arrow from this to Hamilton City Council (Public Session)" title="Budget process flow map">
            <a:extLst>
              <a:ext uri="{FF2B5EF4-FFF2-40B4-BE49-F238E27FC236}">
                <a16:creationId xmlns:a16="http://schemas.microsoft.com/office/drawing/2014/main" id="{99BEA470-2A79-CC3A-D4EB-A17B9D60C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6" y="1438382"/>
            <a:ext cx="8363149" cy="4760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FBC6D-1383-6F48-B9D0-550FF31F51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F8C4B-6FD8-AD4E-B855-3F6827532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 EFFICIENCIES</a:t>
            </a:r>
            <a:endParaRPr lang="en-CA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6038AD8-4CA7-B44B-A0B1-C9A60514197E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F827EB-1A98-EF49-A23D-7C8D71159502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3467F1-6183-654C-823B-5B9C20D3CDE7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665C979-2010-D746-8926-65FD89DF1D2C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Icon of a file folder" title="Icon">
            <a:extLst>
              <a:ext uri="{FF2B5EF4-FFF2-40B4-BE49-F238E27FC236}">
                <a16:creationId xmlns:a16="http://schemas.microsoft.com/office/drawing/2014/main" id="{584A9132-0E5D-3A48-8F05-E6EA1CB38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642" y="502899"/>
            <a:ext cx="755552" cy="5396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67" y="1974790"/>
            <a:ext cx="5219700" cy="4452387"/>
          </a:xfrm>
        </p:spPr>
        <p:txBody>
          <a:bodyPr/>
          <a:lstStyle/>
          <a:p>
            <a:pPr marL="0" lvl="0" indent="0">
              <a:buNone/>
            </a:pPr>
            <a:r>
              <a:rPr lang="en-CA" b="1" dirty="0"/>
              <a:t>Officer Hours Saved:</a:t>
            </a:r>
            <a:endParaRPr lang="en-CA" dirty="0"/>
          </a:p>
          <a:p>
            <a:pPr marL="0" lvl="0" indent="0" defTabSz="180000">
              <a:buNone/>
            </a:pPr>
            <a:r>
              <a:rPr lang="en-CA" dirty="0"/>
              <a:t>		5,116 hrs (ARO Diversions) </a:t>
            </a:r>
            <a:br>
              <a:rPr lang="en-CA" dirty="0"/>
            </a:br>
            <a:r>
              <a:rPr lang="en-CA" dirty="0"/>
              <a:t>+	1,371 hrs (Noise Complaints)</a:t>
            </a:r>
            <a:br>
              <a:rPr lang="en-CA" dirty="0"/>
            </a:br>
            <a:r>
              <a:rPr lang="en-CA" dirty="0"/>
              <a:t>+	6,194 hrs (Online Reports)</a:t>
            </a:r>
            <a:br>
              <a:rPr lang="en-CA" dirty="0"/>
            </a:br>
            <a:r>
              <a:rPr lang="en-CA" dirty="0"/>
              <a:t>+ 760 hrs (CRC Reporting)</a:t>
            </a:r>
          </a:p>
          <a:p>
            <a:pPr marL="0" lvl="0" indent="0">
              <a:buNone/>
            </a:pPr>
            <a:r>
              <a:rPr lang="en-CA" sz="7200" b="1" dirty="0">
                <a:solidFill>
                  <a:schemeClr val="tx2"/>
                </a:solidFill>
              </a:rPr>
              <a:t>13,441</a:t>
            </a:r>
            <a:r>
              <a:rPr lang="en-CA" b="1" dirty="0">
                <a:solidFill>
                  <a:schemeClr val="tx2"/>
                </a:solidFill>
              </a:rPr>
              <a:t>hours</a:t>
            </a:r>
            <a:endParaRPr lang="en-CA" dirty="0">
              <a:solidFill>
                <a:schemeClr val="tx2"/>
              </a:solidFill>
            </a:endParaRPr>
          </a:p>
        </p:txBody>
      </p:sp>
      <p:pic>
        <p:nvPicPr>
          <p:cNvPr id="37" name="Picture 36" descr="Icon of an hourglass" title="Icon">
            <a:extLst>
              <a:ext uri="{FF2B5EF4-FFF2-40B4-BE49-F238E27FC236}">
                <a16:creationId xmlns:a16="http://schemas.microsoft.com/office/drawing/2014/main" id="{18E0BD46-133F-B347-A827-67E21D2E2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11" y="4338809"/>
            <a:ext cx="533400" cy="685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B0FD65-3379-C64C-802F-4839E037E1FA}"/>
              </a:ext>
            </a:extLst>
          </p:cNvPr>
          <p:cNvCxnSpPr/>
          <p:nvPr/>
        </p:nvCxnSpPr>
        <p:spPr>
          <a:xfrm>
            <a:off x="703272" y="4157023"/>
            <a:ext cx="493248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93EA5-1C41-E44F-9CAD-6987A05CD6EC}"/>
              </a:ext>
            </a:extLst>
          </p:cNvPr>
          <p:cNvSpPr/>
          <p:nvPr/>
        </p:nvSpPr>
        <p:spPr>
          <a:xfrm rot="10800000" flipV="1">
            <a:off x="6069062" y="4681709"/>
            <a:ext cx="455001" cy="1560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0251DB-4C48-6E48-9632-FBB58729565E}"/>
              </a:ext>
            </a:extLst>
          </p:cNvPr>
          <p:cNvSpPr/>
          <p:nvPr/>
        </p:nvSpPr>
        <p:spPr>
          <a:xfrm rot="10800000" flipV="1">
            <a:off x="6069062" y="4464025"/>
            <a:ext cx="455001" cy="1560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1C3FC4-473B-7944-87ED-83C30435A16D}"/>
              </a:ext>
            </a:extLst>
          </p:cNvPr>
          <p:cNvCxnSpPr>
            <a:cxnSpLocks/>
          </p:cNvCxnSpPr>
          <p:nvPr/>
        </p:nvCxnSpPr>
        <p:spPr>
          <a:xfrm>
            <a:off x="6295293" y="1974790"/>
            <a:ext cx="0" cy="2208610"/>
          </a:xfrm>
          <a:prstGeom prst="line">
            <a:avLst/>
          </a:prstGeom>
          <a:ln w="38100" cap="rnd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FCFDE6-B695-C344-8DAE-86B66A841034}"/>
              </a:ext>
            </a:extLst>
          </p:cNvPr>
          <p:cNvSpPr txBox="1">
            <a:spLocks/>
          </p:cNvSpPr>
          <p:nvPr/>
        </p:nvSpPr>
        <p:spPr>
          <a:xfrm>
            <a:off x="7036778" y="2352859"/>
            <a:ext cx="4700953" cy="290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Time Employee Savings:</a:t>
            </a:r>
          </a:p>
          <a:p>
            <a:pPr marL="0" marR="0" lvl="0" indent="0" algn="l" defTabSz="1800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0000" algn="l"/>
              </a:tabLst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13,441 hours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÷	1,456 FTE hours per year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CA" sz="7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9.2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FTE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1F90CC-A285-7242-B9EA-0E74C303807E}"/>
              </a:ext>
            </a:extLst>
          </p:cNvPr>
          <p:cNvCxnSpPr>
            <a:cxnSpLocks/>
          </p:cNvCxnSpPr>
          <p:nvPr/>
        </p:nvCxnSpPr>
        <p:spPr>
          <a:xfrm>
            <a:off x="7036778" y="4157022"/>
            <a:ext cx="4548667" cy="263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 descr="Icon of a group of police officers" title="Icon">
            <a:extLst>
              <a:ext uri="{FF2B5EF4-FFF2-40B4-BE49-F238E27FC236}">
                <a16:creationId xmlns:a16="http://schemas.microsoft.com/office/drawing/2014/main" id="{B1C8F75B-7801-5949-8ECE-1C8DB6043937}"/>
              </a:ext>
            </a:extLst>
          </p:cNvPr>
          <p:cNvGrpSpPr/>
          <p:nvPr/>
        </p:nvGrpSpPr>
        <p:grpSpPr>
          <a:xfrm>
            <a:off x="9260906" y="4353383"/>
            <a:ext cx="2447588" cy="553292"/>
            <a:chOff x="7036778" y="4994895"/>
            <a:chExt cx="4921439" cy="11125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5491A5-2BB7-D54F-A376-8B0B26AC4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03004" y="5005478"/>
              <a:ext cx="655213" cy="7644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4B6A95E-8CC9-D842-94FF-5259B5D2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8391" y="5056094"/>
              <a:ext cx="777192" cy="9067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9725386-0FB9-0D4A-BEC9-4D40A24CD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0560" y="5056094"/>
              <a:ext cx="777192" cy="90672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C02C87-B81D-DA45-9E99-FE5479B5B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6778" y="4994895"/>
              <a:ext cx="655213" cy="7644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B4D3B4-1774-0D46-9D0D-86735A93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1770" y="5056094"/>
              <a:ext cx="777192" cy="90672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5D560A-1B87-A34A-AAB1-452876BB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6083" y="5056094"/>
              <a:ext cx="777192" cy="90672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13DD83D-F98F-8148-9891-45E22D5C3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7891" y="5092696"/>
              <a:ext cx="869760" cy="1014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6238184-07C1-9F46-8F8F-5E35ADDA9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8137" y="5092696"/>
              <a:ext cx="869760" cy="10147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A5C08A8-416A-6241-BE71-D57948EE8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2614" y="5092696"/>
              <a:ext cx="869760" cy="101472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AFCEA-5A3C-6849-A6A4-EE787E291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9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69340"/>
            <a:ext cx="10515600" cy="970371"/>
          </a:xfrm>
        </p:spPr>
        <p:txBody>
          <a:bodyPr/>
          <a:lstStyle/>
          <a:p>
            <a:r>
              <a:rPr lang="en-US" dirty="0"/>
              <a:t>2024 BUDGET PRESSURES</a:t>
            </a:r>
            <a:endParaRPr lang="en-CA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C68FE700-A5EC-3E4F-A63D-2C83D238F994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CEAD3A-9263-404A-830E-AD19AF8C95A7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857C82-FB03-F54D-8525-79EF659DB2C6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22AFD58-FDF0-9E43-B5C7-36E8379179B1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Icon of a thermometer" title="Icon">
            <a:extLst>
              <a:ext uri="{FF2B5EF4-FFF2-40B4-BE49-F238E27FC236}">
                <a16:creationId xmlns:a16="http://schemas.microsoft.com/office/drawing/2014/main" id="{49E7512D-E920-1F4B-A943-D6809E50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5196" y="404439"/>
            <a:ext cx="241300" cy="736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0764" y="1376138"/>
            <a:ext cx="9697899" cy="604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Sustaining Core Services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Represents human resource costs 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dirty="0">
                <a:solidFill>
                  <a:srgbClr val="6F7DA5">
                    <a:lumMod val="50000"/>
                  </a:srgbClr>
                </a:solidFill>
                <a:latin typeface="Arial"/>
              </a:rPr>
              <a:t>Legislative Requirements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F7DA5">
                    <a:lumMod val="50000"/>
                  </a:srgbClr>
                </a:solidFill>
                <a:latin typeface="Arial"/>
              </a:rPr>
              <a:t>New regulations from the Community Safety and Policing Act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F7DA5">
                    <a:lumMod val="50000"/>
                  </a:srgbClr>
                </a:solidFill>
                <a:latin typeface="Arial"/>
              </a:rPr>
              <a:t>NG911</a:t>
            </a:r>
          </a:p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dirty="0">
                <a:solidFill>
                  <a:srgbClr val="6F7DA5">
                    <a:lumMod val="50000"/>
                  </a:srgbClr>
                </a:solidFill>
                <a:latin typeface="Arial"/>
              </a:rPr>
              <a:t>City of Hamilton (COH) Cost Allocations 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F7DA5">
                    <a:lumMod val="50000"/>
                  </a:srgbClr>
                </a:solidFill>
                <a:latin typeface="Arial"/>
              </a:rPr>
              <a:t>Additional budgetary pressures from higher WSIB costs</a:t>
            </a:r>
          </a:p>
          <a:p>
            <a:pPr lvl="0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dirty="0">
                <a:solidFill>
                  <a:srgbClr val="6F7DA5">
                    <a:lumMod val="50000"/>
                  </a:srgbClr>
                </a:solidFill>
                <a:latin typeface="Arial"/>
              </a:rPr>
              <a:t>Technology Requirements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F7DA5">
                    <a:lumMod val="50000"/>
                  </a:srgbClr>
                </a:solidFill>
                <a:latin typeface="Arial"/>
              </a:rPr>
              <a:t>DEMS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F7DA5">
                    <a:lumMod val="50000"/>
                  </a:srgbClr>
                </a:solidFill>
                <a:latin typeface="Arial"/>
              </a:rPr>
              <a:t>Software Licenses </a:t>
            </a:r>
          </a:p>
          <a:p>
            <a:pPr marL="800100" lvl="1" indent="-342900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F7DA5">
                    <a:lumMod val="50000"/>
                  </a:srgbClr>
                </a:solidFill>
                <a:latin typeface="Arial"/>
              </a:rPr>
              <a:t>Connected Officer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3200"/>
              </a:spcAft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  <a:p>
            <a:pPr defTabSz="1219170" eaLnBrk="1" fontAlgn="auto" hangingPunct="1">
              <a:spcBef>
                <a:spcPts val="0"/>
              </a:spcBef>
              <a:spcAft>
                <a:spcPts val="3200"/>
              </a:spcAft>
            </a:pPr>
            <a:endParaRPr lang="en-US" sz="2667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5DA00B-BB55-C344-B362-F5628D7F34F1}"/>
              </a:ext>
            </a:extLst>
          </p:cNvPr>
          <p:cNvGrpSpPr/>
          <p:nvPr/>
        </p:nvGrpSpPr>
        <p:grpSpPr>
          <a:xfrm>
            <a:off x="0" y="1299684"/>
            <a:ext cx="1324258" cy="594674"/>
            <a:chOff x="0" y="1299684"/>
            <a:chExt cx="1324258" cy="59467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219C83E-F78B-F94F-A2E7-EF0AA7B1AC90}"/>
                </a:ext>
              </a:extLst>
            </p:cNvPr>
            <p:cNvGrpSpPr/>
            <p:nvPr/>
          </p:nvGrpSpPr>
          <p:grpSpPr>
            <a:xfrm>
              <a:off x="0" y="1299684"/>
              <a:ext cx="1324258" cy="594674"/>
              <a:chOff x="-16921" y="1276655"/>
              <a:chExt cx="1324258" cy="59467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D4ABFF0-33E8-5740-8939-421049A4992E}"/>
                  </a:ext>
                </a:extLst>
              </p:cNvPr>
              <p:cNvSpPr/>
              <p:nvPr/>
            </p:nvSpPr>
            <p:spPr>
              <a:xfrm>
                <a:off x="712663" y="1276655"/>
                <a:ext cx="594674" cy="594674"/>
              </a:xfrm>
              <a:prstGeom prst="ellipse">
                <a:avLst/>
              </a:prstGeom>
              <a:noFill/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37752A7-3086-3546-B62C-156761052C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921" y="1604475"/>
                <a:ext cx="729584" cy="0"/>
              </a:xfrm>
              <a:prstGeom prst="line">
                <a:avLst/>
              </a:prstGeom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 descr="Icon of gears" title="Icon">
              <a:extLst>
                <a:ext uri="{FF2B5EF4-FFF2-40B4-BE49-F238E27FC236}">
                  <a16:creationId xmlns:a16="http://schemas.microsoft.com/office/drawing/2014/main" id="{1FA42400-C39E-6443-9916-199541FC7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764" y="1398074"/>
              <a:ext cx="367395" cy="35989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0" y="2510135"/>
            <a:ext cx="1324258" cy="594674"/>
            <a:chOff x="-10276" y="2304507"/>
            <a:chExt cx="1324258" cy="59467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011F867-D9AC-8B4E-8D63-077708D03FAA}"/>
                </a:ext>
              </a:extLst>
            </p:cNvPr>
            <p:cNvGrpSpPr/>
            <p:nvPr/>
          </p:nvGrpSpPr>
          <p:grpSpPr>
            <a:xfrm>
              <a:off x="-10276" y="2304507"/>
              <a:ext cx="1324258" cy="594674"/>
              <a:chOff x="-16921" y="1276655"/>
              <a:chExt cx="1324258" cy="59467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A199D35-1CD8-1747-8591-EB46972CE89A}"/>
                  </a:ext>
                </a:extLst>
              </p:cNvPr>
              <p:cNvSpPr/>
              <p:nvPr/>
            </p:nvSpPr>
            <p:spPr>
              <a:xfrm>
                <a:off x="712663" y="1276655"/>
                <a:ext cx="594674" cy="594674"/>
              </a:xfrm>
              <a:prstGeom prst="ellipse">
                <a:avLst/>
              </a:prstGeom>
              <a:noFill/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7D317F6-738D-FC4C-875F-88A749EEC9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921" y="1604475"/>
                <a:ext cx="729584" cy="0"/>
              </a:xfrm>
              <a:prstGeom prst="line">
                <a:avLst/>
              </a:prstGeom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 descr="Icon of buildings" title="Icon">
              <a:extLst>
                <a:ext uri="{FF2B5EF4-FFF2-40B4-BE49-F238E27FC236}">
                  <a16:creationId xmlns:a16="http://schemas.microsoft.com/office/drawing/2014/main" id="{E53FB8EF-FDD3-CF47-8C0C-7BF4C517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764" y="2434973"/>
              <a:ext cx="355600" cy="31115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668" y="3814650"/>
            <a:ext cx="1324258" cy="594674"/>
            <a:chOff x="0" y="3259602"/>
            <a:chExt cx="1324258" cy="59467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91F3FC1-E823-614C-B7BF-887CFE5D486F}"/>
                </a:ext>
              </a:extLst>
            </p:cNvPr>
            <p:cNvGrpSpPr/>
            <p:nvPr/>
          </p:nvGrpSpPr>
          <p:grpSpPr>
            <a:xfrm>
              <a:off x="0" y="3259602"/>
              <a:ext cx="1324258" cy="594674"/>
              <a:chOff x="-16921" y="1276655"/>
              <a:chExt cx="1324258" cy="59467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DDB57ED-659F-C346-A4E1-9079189E2DEA}"/>
                  </a:ext>
                </a:extLst>
              </p:cNvPr>
              <p:cNvSpPr/>
              <p:nvPr/>
            </p:nvSpPr>
            <p:spPr>
              <a:xfrm>
                <a:off x="712663" y="1276655"/>
                <a:ext cx="594674" cy="594674"/>
              </a:xfrm>
              <a:prstGeom prst="ellipse">
                <a:avLst/>
              </a:prstGeom>
              <a:noFill/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DF0D894-446B-A149-8E10-497CC7E1B7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921" y="1604475"/>
                <a:ext cx="729584" cy="0"/>
              </a:xfrm>
              <a:prstGeom prst="line">
                <a:avLst/>
              </a:prstGeom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Picture 53" descr="Icon of chart trending upwards" title="Icon">
              <a:extLst>
                <a:ext uri="{FF2B5EF4-FFF2-40B4-BE49-F238E27FC236}">
                  <a16:creationId xmlns:a16="http://schemas.microsoft.com/office/drawing/2014/main" id="{6C553654-8A5F-3542-AE73-83BD1AAB5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260" y="3373397"/>
              <a:ext cx="360176" cy="36017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0" y="5069907"/>
            <a:ext cx="1324258" cy="594674"/>
            <a:chOff x="0" y="3734540"/>
            <a:chExt cx="1324258" cy="59467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3A3ECB7-2840-1447-8167-AFF6EE32354B}"/>
                </a:ext>
              </a:extLst>
            </p:cNvPr>
            <p:cNvGrpSpPr/>
            <p:nvPr/>
          </p:nvGrpSpPr>
          <p:grpSpPr>
            <a:xfrm>
              <a:off x="0" y="3734540"/>
              <a:ext cx="1324258" cy="594674"/>
              <a:chOff x="-16921" y="1276655"/>
              <a:chExt cx="1324258" cy="59467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1FC6F9B-A54A-0A46-84BA-8ADBD407E830}"/>
                  </a:ext>
                </a:extLst>
              </p:cNvPr>
              <p:cNvSpPr/>
              <p:nvPr/>
            </p:nvSpPr>
            <p:spPr>
              <a:xfrm>
                <a:off x="712663" y="1276655"/>
                <a:ext cx="594674" cy="594674"/>
              </a:xfrm>
              <a:prstGeom prst="ellipse">
                <a:avLst/>
              </a:prstGeom>
              <a:noFill/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65FB437-735D-2B48-A239-860D422981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6921" y="1604475"/>
                <a:ext cx="729584" cy="0"/>
              </a:xfrm>
              <a:prstGeom prst="line">
                <a:avLst/>
              </a:prstGeom>
              <a:ln w="15875" cap="rnd">
                <a:solidFill>
                  <a:schemeClr val="accent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54" descr="Icon of a computer monitor with gears" title="Icon">
              <a:extLst>
                <a:ext uri="{FF2B5EF4-FFF2-40B4-BE49-F238E27FC236}">
                  <a16:creationId xmlns:a16="http://schemas.microsoft.com/office/drawing/2014/main" id="{8E060C83-E0A8-2A4D-866E-4879CFBCF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883" y="3859756"/>
              <a:ext cx="384425" cy="384425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D23017-2A55-684A-BBAE-000FBB897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BUDGET PRESSURES</a:t>
            </a:r>
            <a:endParaRPr lang="en-CA" dirty="0"/>
          </a:p>
        </p:txBody>
      </p:sp>
      <p:pic>
        <p:nvPicPr>
          <p:cNvPr id="6" name="Picture 5" descr="Icon of a hand supporting a gear" title="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628"/>
            <a:ext cx="1341236" cy="615749"/>
          </a:xfrm>
          <a:prstGeom prst="rect">
            <a:avLst/>
          </a:prstGeom>
        </p:spPr>
      </p:pic>
      <p:pic>
        <p:nvPicPr>
          <p:cNvPr id="5" name="Picture 4" descr="Icon of a pencil and notebook" title="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8124"/>
            <a:ext cx="1341236" cy="6157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236" y="1633845"/>
            <a:ext cx="10515600" cy="48854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Supporting the Strategic Plan</a:t>
            </a:r>
          </a:p>
          <a:p>
            <a:r>
              <a:rPr lang="en-US" sz="2000" dirty="0"/>
              <a:t>Costs and resources for moving the 2023-2026 Strategic Plan forward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Inquest Recommendation</a:t>
            </a:r>
          </a:p>
          <a:p>
            <a:r>
              <a:rPr lang="en-US" sz="2000" dirty="0"/>
              <a:t>Missing Person Unit to fulfill recommendations from Gloria Epstein inquiry and Devon Freeman inquest</a:t>
            </a:r>
            <a:endParaRPr lang="en-CA" sz="2000" dirty="0"/>
          </a:p>
        </p:txBody>
      </p:sp>
      <p:pic>
        <p:nvPicPr>
          <p:cNvPr id="7" name="Picture 6" descr="Icon of 3 people in a sheild" title="Ic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44" y="2471785"/>
            <a:ext cx="585217" cy="638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6661" y="2471785"/>
            <a:ext cx="4325155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Community Safety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Crime Analyst Supervisor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Icon of a handshake" title="Ic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30" y="2471785"/>
            <a:ext cx="595337" cy="64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6311" y="2471785"/>
            <a:ext cx="3917250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Collaborative Engagement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Corporate Communications Coordinator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icon of three gears" title="Ico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44" y="3613280"/>
            <a:ext cx="595337" cy="649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829" y="3613280"/>
            <a:ext cx="4359018" cy="1219306"/>
          </a:xfrm>
          <a:prstGeom prst="rect">
            <a:avLst/>
          </a:prstGeom>
        </p:spPr>
      </p:pic>
      <p:pic>
        <p:nvPicPr>
          <p:cNvPr id="13" name="Picture 12" descr="Icon of a link" title="Ic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29" y="3668167"/>
            <a:ext cx="595337" cy="649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36310" y="3648752"/>
            <a:ext cx="374460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Core Assets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Automotive Technician/Upfitter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Court Document Clerks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Financial Analyst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Niche Trainer 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58051"/>
            <a:ext cx="10515600" cy="970371"/>
          </a:xfrm>
        </p:spPr>
        <p:txBody>
          <a:bodyPr/>
          <a:lstStyle/>
          <a:p>
            <a:r>
              <a:rPr lang="en-US" dirty="0"/>
              <a:t>BUDGET </a:t>
            </a:r>
            <a:r>
              <a:rPr lang="en-US" dirty="0" smtClean="0"/>
              <a:t>ASK</a:t>
            </a:r>
            <a:endParaRPr lang="en-C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7E3E6A-9549-BC4F-9C72-058EC8D8BD64}"/>
              </a:ext>
            </a:extLst>
          </p:cNvPr>
          <p:cNvGrpSpPr/>
          <p:nvPr/>
        </p:nvGrpSpPr>
        <p:grpSpPr>
          <a:xfrm>
            <a:off x="1648391" y="2576380"/>
            <a:ext cx="2269374" cy="2279245"/>
            <a:chOff x="1648391" y="2576380"/>
            <a:chExt cx="2269374" cy="2279245"/>
          </a:xfrm>
        </p:grpSpPr>
        <p:sp>
          <p:nvSpPr>
            <p:cNvPr id="14" name="Oval 13"/>
            <p:cNvSpPr/>
            <p:nvPr/>
          </p:nvSpPr>
          <p:spPr>
            <a:xfrm>
              <a:off x="1648391" y="2576380"/>
              <a:ext cx="2269374" cy="2279245"/>
            </a:xfrm>
            <a:prstGeom prst="ellipse">
              <a:avLst/>
            </a:prstGeom>
            <a:solidFill>
              <a:schemeClr val="bg1"/>
            </a:solidFill>
            <a:ln w="412750" cmpd="sng">
              <a:gradFill flip="none" rotWithShape="1">
                <a:gsLst>
                  <a:gs pos="0">
                    <a:srgbClr val="70BA9D"/>
                  </a:gs>
                  <a:gs pos="100000">
                    <a:srgbClr val="094C82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35679" y="3219982"/>
              <a:ext cx="20781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094C82"/>
                  </a:solidFill>
                </a:rPr>
                <a:t>$13.32M</a:t>
              </a:r>
            </a:p>
            <a:p>
              <a:pPr algn="ctr"/>
              <a:r>
                <a:rPr lang="en-US" sz="3600" dirty="0">
                  <a:solidFill>
                    <a:srgbClr val="094C82"/>
                  </a:solidFill>
                </a:rPr>
                <a:t>+6.88%</a:t>
              </a:r>
              <a:endParaRPr lang="en-CA" sz="3600" dirty="0">
                <a:solidFill>
                  <a:srgbClr val="094C82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B540A5-A92E-8E41-9884-8CB235E3A997}"/>
              </a:ext>
            </a:extLst>
          </p:cNvPr>
          <p:cNvGrpSpPr/>
          <p:nvPr/>
        </p:nvGrpSpPr>
        <p:grpSpPr>
          <a:xfrm>
            <a:off x="4102077" y="1426186"/>
            <a:ext cx="6458690" cy="565278"/>
            <a:chOff x="4102077" y="1426186"/>
            <a:chExt cx="6458690" cy="565278"/>
          </a:xfrm>
        </p:grpSpPr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EE89B1AD-21A0-274C-A8C0-875738045EAA}"/>
                </a:ext>
              </a:extLst>
            </p:cNvPr>
            <p:cNvSpPr/>
            <p:nvPr/>
          </p:nvSpPr>
          <p:spPr>
            <a:xfrm rot="5400000">
              <a:off x="7209503" y="-1359800"/>
              <a:ext cx="565275" cy="6137253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3000">
                    <a:srgbClr val="30768C"/>
                  </a:gs>
                  <a:gs pos="81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971F8B2-95AD-FD41-AC9C-365ACCA20DBC}"/>
                </a:ext>
              </a:extLst>
            </p:cNvPr>
            <p:cNvSpPr/>
            <p:nvPr/>
          </p:nvSpPr>
          <p:spPr>
            <a:xfrm>
              <a:off x="4102077" y="1426186"/>
              <a:ext cx="565278" cy="56527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$9.24M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006EE45-1305-4A4D-BBE3-1701B614E403}"/>
                </a:ext>
              </a:extLst>
            </p:cNvPr>
            <p:cNvSpPr txBox="1"/>
            <p:nvPr/>
          </p:nvSpPr>
          <p:spPr>
            <a:xfrm>
              <a:off x="4857157" y="1524159"/>
              <a:ext cx="5166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Sustaining Core Services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1376F3-8954-6247-BE14-C93D1A2467E8}"/>
              </a:ext>
            </a:extLst>
          </p:cNvPr>
          <p:cNvGrpSpPr/>
          <p:nvPr/>
        </p:nvGrpSpPr>
        <p:grpSpPr>
          <a:xfrm>
            <a:off x="4593855" y="2086250"/>
            <a:ext cx="5966790" cy="568463"/>
            <a:chOff x="4593855" y="2086250"/>
            <a:chExt cx="5966790" cy="568463"/>
          </a:xfrm>
        </p:grpSpPr>
        <p:sp>
          <p:nvSpPr>
            <p:cNvPr id="43" name="Round Same Side Corner Rectangle 42">
              <a:extLst>
                <a:ext uri="{FF2B5EF4-FFF2-40B4-BE49-F238E27FC236}">
                  <a16:creationId xmlns:a16="http://schemas.microsoft.com/office/drawing/2014/main" id="{FFD0EB9D-BD2D-8A40-B266-2DEE11F1E2D5}"/>
                </a:ext>
              </a:extLst>
            </p:cNvPr>
            <p:cNvSpPr/>
            <p:nvPr/>
          </p:nvSpPr>
          <p:spPr>
            <a:xfrm rot="5400000">
              <a:off x="7446441" y="-459490"/>
              <a:ext cx="568461" cy="5659946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3000">
                    <a:srgbClr val="30768C"/>
                  </a:gs>
                  <a:gs pos="81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C9CDB1-012A-8C4A-9249-13B26FBD593A}"/>
                </a:ext>
              </a:extLst>
            </p:cNvPr>
            <p:cNvSpPr txBox="1"/>
            <p:nvPr/>
          </p:nvSpPr>
          <p:spPr>
            <a:xfrm>
              <a:off x="5334341" y="2187406"/>
              <a:ext cx="4550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Legislative Requirements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29C81C8-C181-7348-B043-7D5B293A9790}"/>
                </a:ext>
              </a:extLst>
            </p:cNvPr>
            <p:cNvSpPr/>
            <p:nvPr/>
          </p:nvSpPr>
          <p:spPr>
            <a:xfrm>
              <a:off x="4593855" y="2086250"/>
              <a:ext cx="565278" cy="56527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$0.44M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29023E-DD4B-6344-BE07-39D92889B7BD}"/>
              </a:ext>
            </a:extLst>
          </p:cNvPr>
          <p:cNvGrpSpPr/>
          <p:nvPr/>
        </p:nvGrpSpPr>
        <p:grpSpPr>
          <a:xfrm>
            <a:off x="4851432" y="2759055"/>
            <a:ext cx="5801005" cy="565257"/>
            <a:chOff x="4851432" y="2759055"/>
            <a:chExt cx="5801005" cy="565257"/>
          </a:xfrm>
        </p:grpSpPr>
        <p:sp>
          <p:nvSpPr>
            <p:cNvPr id="46" name="Round Same Side Corner Rectangle 45">
              <a:extLst>
                <a:ext uri="{FF2B5EF4-FFF2-40B4-BE49-F238E27FC236}">
                  <a16:creationId xmlns:a16="http://schemas.microsoft.com/office/drawing/2014/main" id="{3E86E692-4FCB-134C-80B9-7F427959BE04}"/>
                </a:ext>
              </a:extLst>
            </p:cNvPr>
            <p:cNvSpPr/>
            <p:nvPr/>
          </p:nvSpPr>
          <p:spPr>
            <a:xfrm rot="5400000">
              <a:off x="7608700" y="366017"/>
              <a:ext cx="558901" cy="5344984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3000">
                    <a:srgbClr val="30768C"/>
                  </a:gs>
                  <a:gs pos="81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DDFF63-F183-B640-8C5F-58DCEA016552}"/>
                </a:ext>
              </a:extLst>
            </p:cNvPr>
            <p:cNvSpPr txBox="1"/>
            <p:nvPr/>
          </p:nvSpPr>
          <p:spPr>
            <a:xfrm>
              <a:off x="5649300" y="2850650"/>
              <a:ext cx="5003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City of Hamilton Cost Allocations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3C4D2CC-7971-7A48-8A82-E9577383ED0F}"/>
                </a:ext>
              </a:extLst>
            </p:cNvPr>
            <p:cNvSpPr/>
            <p:nvPr/>
          </p:nvSpPr>
          <p:spPr>
            <a:xfrm>
              <a:off x="4851432" y="2759055"/>
              <a:ext cx="614544" cy="565257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$1.06M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7AD503-DF94-334E-9B17-E9AC06BB9D97}"/>
              </a:ext>
            </a:extLst>
          </p:cNvPr>
          <p:cNvGrpSpPr/>
          <p:nvPr/>
        </p:nvGrpSpPr>
        <p:grpSpPr>
          <a:xfrm>
            <a:off x="5035065" y="3415903"/>
            <a:ext cx="5525574" cy="565296"/>
            <a:chOff x="5035065" y="3415903"/>
            <a:chExt cx="5525574" cy="565296"/>
          </a:xfrm>
        </p:grpSpPr>
        <p:sp>
          <p:nvSpPr>
            <p:cNvPr id="58" name="Round Same Side Corner Rectangle 57">
              <a:extLst>
                <a:ext uri="{FF2B5EF4-FFF2-40B4-BE49-F238E27FC236}">
                  <a16:creationId xmlns:a16="http://schemas.microsoft.com/office/drawing/2014/main" id="{6B9FE1E0-1FF4-1340-B013-61026016114C}"/>
                </a:ext>
              </a:extLst>
            </p:cNvPr>
            <p:cNvSpPr/>
            <p:nvPr/>
          </p:nvSpPr>
          <p:spPr>
            <a:xfrm rot="5400000">
              <a:off x="7664850" y="1085410"/>
              <a:ext cx="565279" cy="5226299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3000">
                    <a:srgbClr val="30768C"/>
                  </a:gs>
                  <a:gs pos="81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6882C4F-7476-7B43-991C-302A14DD1BE4}"/>
                </a:ext>
              </a:extLst>
            </p:cNvPr>
            <p:cNvSpPr txBox="1"/>
            <p:nvPr/>
          </p:nvSpPr>
          <p:spPr>
            <a:xfrm>
              <a:off x="5726900" y="3513893"/>
              <a:ext cx="4706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Technology Requirements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76905E4-0159-B646-8336-8636D82DE5A0}"/>
                </a:ext>
              </a:extLst>
            </p:cNvPr>
            <p:cNvSpPr/>
            <p:nvPr/>
          </p:nvSpPr>
          <p:spPr>
            <a:xfrm>
              <a:off x="5035065" y="3415903"/>
              <a:ext cx="608509" cy="565295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$0.96M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0A38A0-A4DA-D843-A414-7078B3467910}"/>
              </a:ext>
            </a:extLst>
          </p:cNvPr>
          <p:cNvGrpSpPr/>
          <p:nvPr/>
        </p:nvGrpSpPr>
        <p:grpSpPr>
          <a:xfrm>
            <a:off x="4900698" y="4081775"/>
            <a:ext cx="5660623" cy="565278"/>
            <a:chOff x="4900698" y="4081775"/>
            <a:chExt cx="5660623" cy="565278"/>
          </a:xfrm>
        </p:grpSpPr>
        <p:sp>
          <p:nvSpPr>
            <p:cNvPr id="49" name="Round Same Side Corner Rectangle 48">
              <a:extLst>
                <a:ext uri="{FF2B5EF4-FFF2-40B4-BE49-F238E27FC236}">
                  <a16:creationId xmlns:a16="http://schemas.microsoft.com/office/drawing/2014/main" id="{A7BE48B1-0292-7041-862F-EE01409E6F2B}"/>
                </a:ext>
              </a:extLst>
            </p:cNvPr>
            <p:cNvSpPr/>
            <p:nvPr/>
          </p:nvSpPr>
          <p:spPr>
            <a:xfrm rot="5400000">
              <a:off x="7603950" y="1687757"/>
              <a:ext cx="562673" cy="5350709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3000">
                    <a:srgbClr val="30768C"/>
                  </a:gs>
                  <a:gs pos="81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B0AFC6D-BD03-A74B-B892-D237FBEA52BB}"/>
                </a:ext>
              </a:extLst>
            </p:cNvPr>
            <p:cNvSpPr txBox="1"/>
            <p:nvPr/>
          </p:nvSpPr>
          <p:spPr>
            <a:xfrm>
              <a:off x="5643575" y="4177140"/>
              <a:ext cx="4917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Supporting the Strategic Plan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27F6F58-47D2-BB48-A7FC-8EB8373982AD}"/>
                </a:ext>
              </a:extLst>
            </p:cNvPr>
            <p:cNvSpPr/>
            <p:nvPr/>
          </p:nvSpPr>
          <p:spPr>
            <a:xfrm>
              <a:off x="4900698" y="4081775"/>
              <a:ext cx="565278" cy="56527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$0.54M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5656B8-D452-5749-8464-E64A735073DD}"/>
              </a:ext>
            </a:extLst>
          </p:cNvPr>
          <p:cNvGrpSpPr/>
          <p:nvPr/>
        </p:nvGrpSpPr>
        <p:grpSpPr>
          <a:xfrm>
            <a:off x="4593855" y="4736017"/>
            <a:ext cx="5966785" cy="565279"/>
            <a:chOff x="4593855" y="4736017"/>
            <a:chExt cx="5966785" cy="565279"/>
          </a:xfrm>
        </p:grpSpPr>
        <p:sp>
          <p:nvSpPr>
            <p:cNvPr id="52" name="Round Same Side Corner Rectangle 51">
              <a:extLst>
                <a:ext uri="{FF2B5EF4-FFF2-40B4-BE49-F238E27FC236}">
                  <a16:creationId xmlns:a16="http://schemas.microsoft.com/office/drawing/2014/main" id="{8D0996B9-7084-DF4E-896E-D4B3C2E992C9}"/>
                </a:ext>
              </a:extLst>
            </p:cNvPr>
            <p:cNvSpPr/>
            <p:nvPr/>
          </p:nvSpPr>
          <p:spPr>
            <a:xfrm rot="5400000">
              <a:off x="7460407" y="2201062"/>
              <a:ext cx="565278" cy="5635189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0000">
                    <a:srgbClr val="33798D"/>
                  </a:gs>
                  <a:gs pos="80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4EAB8D-8C6C-CC43-854B-13E3E3353AE0}"/>
                </a:ext>
              </a:extLst>
            </p:cNvPr>
            <p:cNvSpPr txBox="1"/>
            <p:nvPr/>
          </p:nvSpPr>
          <p:spPr>
            <a:xfrm>
              <a:off x="5359095" y="4840375"/>
              <a:ext cx="5033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Inquest Recommendations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2EDE7A6-20C6-E042-B59C-96B8E6E325D6}"/>
                </a:ext>
              </a:extLst>
            </p:cNvPr>
            <p:cNvSpPr/>
            <p:nvPr/>
          </p:nvSpPr>
          <p:spPr>
            <a:xfrm>
              <a:off x="4593855" y="4736017"/>
              <a:ext cx="565278" cy="56527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$0.14M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CF2E9E-D2B5-5942-B7F4-F196D6E11BB3}"/>
              </a:ext>
            </a:extLst>
          </p:cNvPr>
          <p:cNvGrpSpPr/>
          <p:nvPr/>
        </p:nvGrpSpPr>
        <p:grpSpPr>
          <a:xfrm>
            <a:off x="4135152" y="5408837"/>
            <a:ext cx="6425487" cy="565278"/>
            <a:chOff x="4135152" y="5408837"/>
            <a:chExt cx="6425487" cy="565278"/>
          </a:xfrm>
        </p:grpSpPr>
        <p:sp>
          <p:nvSpPr>
            <p:cNvPr id="55" name="Round Same Side Corner Rectangle 54">
              <a:extLst>
                <a:ext uri="{FF2B5EF4-FFF2-40B4-BE49-F238E27FC236}">
                  <a16:creationId xmlns:a16="http://schemas.microsoft.com/office/drawing/2014/main" id="{519150B3-713F-0149-9730-593A4A478244}"/>
                </a:ext>
              </a:extLst>
            </p:cNvPr>
            <p:cNvSpPr/>
            <p:nvPr/>
          </p:nvSpPr>
          <p:spPr>
            <a:xfrm rot="5400000">
              <a:off x="7208174" y="2618455"/>
              <a:ext cx="562082" cy="6142848"/>
            </a:xfrm>
            <a:prstGeom prst="round2SameRect">
              <a:avLst/>
            </a:prstGeom>
            <a:gradFill flip="none" rotWithShape="1">
              <a:gsLst>
                <a:gs pos="0">
                  <a:schemeClr val="accent3"/>
                </a:gs>
                <a:gs pos="39000">
                  <a:srgbClr val="2A6F8C"/>
                </a:gs>
                <a:gs pos="79000">
                  <a:srgbClr val="094C82"/>
                </a:gs>
              </a:gsLst>
              <a:lin ang="5400000" scaled="0"/>
              <a:tileRect/>
            </a:gradFill>
            <a:ln w="22225">
              <a:gradFill>
                <a:gsLst>
                  <a:gs pos="0">
                    <a:srgbClr val="70BA9D"/>
                  </a:gs>
                  <a:gs pos="43000">
                    <a:srgbClr val="30768C"/>
                  </a:gs>
                  <a:gs pos="81000">
                    <a:srgbClr val="094C8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78AE34-1252-9E42-B02E-FA2EEBE19621}"/>
                </a:ext>
              </a:extLst>
            </p:cNvPr>
            <p:cNvSpPr txBox="1"/>
            <p:nvPr/>
          </p:nvSpPr>
          <p:spPr>
            <a:xfrm>
              <a:off x="4851432" y="5509998"/>
              <a:ext cx="5550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Other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4003FD8-C75B-7044-8A2A-3D64FD24231C}"/>
                </a:ext>
              </a:extLst>
            </p:cNvPr>
            <p:cNvSpPr/>
            <p:nvPr/>
          </p:nvSpPr>
          <p:spPr>
            <a:xfrm>
              <a:off x="4135152" y="5408837"/>
              <a:ext cx="565278" cy="56527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94C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r>
                <a:rPr lang="en-US" sz="1250" b="1" dirty="0">
                  <a:solidFill>
                    <a:srgbClr val="094C82"/>
                  </a:solidFill>
                </a:rPr>
                <a:t>$0.94M</a:t>
              </a: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9F98C1D5-8001-3A4D-A9A0-3A610A272E3F}"/>
              </a:ext>
            </a:extLst>
          </p:cNvPr>
          <p:cNvSpPr/>
          <p:nvPr/>
        </p:nvSpPr>
        <p:spPr>
          <a:xfrm>
            <a:off x="797868" y="1747486"/>
            <a:ext cx="3937032" cy="3937032"/>
          </a:xfrm>
          <a:prstGeom prst="ellipse">
            <a:avLst/>
          </a:prstGeom>
          <a:solidFill>
            <a:schemeClr val="bg2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PSA SECTION 4(3) ITEMS</a:t>
            </a:r>
            <a:endParaRPr lang="en-CA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0FDE5B-ACC6-4549-8489-A58FAAAEC312}"/>
              </a:ext>
            </a:extLst>
          </p:cNvPr>
          <p:cNvSpPr/>
          <p:nvPr/>
        </p:nvSpPr>
        <p:spPr>
          <a:xfrm>
            <a:off x="1168400" y="2245360"/>
            <a:ext cx="2123440" cy="2123440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$6.51M </a:t>
            </a:r>
            <a:endParaRPr lang="en-CA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Icon of a city showing buildings and trees" title="Icon">
            <a:extLst>
              <a:ext uri="{FF2B5EF4-FFF2-40B4-BE49-F238E27FC236}">
                <a16:creationId xmlns:a16="http://schemas.microsoft.com/office/drawing/2014/main" id="{A9927D42-FF98-EC4B-AB10-82F55B589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04" y="2499701"/>
            <a:ext cx="1152645" cy="11526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0854" y="2517088"/>
            <a:ext cx="7584440" cy="18517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094C82"/>
                </a:solidFill>
              </a:rPr>
              <a:t>Section 4(3) states that the municipality has the legislative responsibility for providing all the infrastructure and administration necessary, including vehicles, boats, equipment, communications devices, buildings and supplies. </a:t>
            </a:r>
          </a:p>
          <a:p>
            <a:pPr marL="0" indent="0">
              <a:buNone/>
            </a:pPr>
            <a:endParaRPr lang="en-US" sz="1800" i="1" dirty="0">
              <a:solidFill>
                <a:srgbClr val="094C8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3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9CC11924-22F9-7748-8D93-9F12E0C5A43A}"/>
              </a:ext>
            </a:extLst>
          </p:cNvPr>
          <p:cNvSpPr/>
          <p:nvPr/>
        </p:nvSpPr>
        <p:spPr>
          <a:xfrm rot="10800000">
            <a:off x="10349948" y="-19259"/>
            <a:ext cx="1850497" cy="1616280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093E76-EF92-F348-B80A-EAA2DE97D780}"/>
              </a:ext>
            </a:extLst>
          </p:cNvPr>
          <p:cNvGrpSpPr/>
          <p:nvPr/>
        </p:nvGrpSpPr>
        <p:grpSpPr>
          <a:xfrm>
            <a:off x="10770188" y="147405"/>
            <a:ext cx="1250669" cy="1250669"/>
            <a:chOff x="8463698" y="378633"/>
            <a:chExt cx="1250669" cy="125066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CEEB86-6FEF-7D42-A597-17D3D0DA31A7}"/>
                </a:ext>
              </a:extLst>
            </p:cNvPr>
            <p:cNvSpPr/>
            <p:nvPr/>
          </p:nvSpPr>
          <p:spPr>
            <a:xfrm>
              <a:off x="8463698" y="378633"/>
              <a:ext cx="1250669" cy="1250669"/>
            </a:xfrm>
            <a:prstGeom prst="ellipse">
              <a:avLst/>
            </a:prstGeom>
            <a:solidFill>
              <a:schemeClr val="bg1"/>
            </a:solidFill>
            <a:ln w="2540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C31715D-E480-AE46-B230-4BC80FD13339}"/>
                </a:ext>
              </a:extLst>
            </p:cNvPr>
            <p:cNvSpPr/>
            <p:nvPr/>
          </p:nvSpPr>
          <p:spPr>
            <a:xfrm>
              <a:off x="8517559" y="432494"/>
              <a:ext cx="1142946" cy="1142946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Icon of a police officer" title="Icon">
            <a:extLst>
              <a:ext uri="{FF2B5EF4-FFF2-40B4-BE49-F238E27FC236}">
                <a16:creationId xmlns:a16="http://schemas.microsoft.com/office/drawing/2014/main" id="{E1C54BD3-9820-C44A-861D-E5F8EC9F0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3936" r="8003" b="4668"/>
          <a:stretch/>
        </p:blipFill>
        <p:spPr>
          <a:xfrm>
            <a:off x="10913741" y="216404"/>
            <a:ext cx="963562" cy="1058303"/>
          </a:xfrm>
          <a:prstGeom prst="ellipse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9D5419-711F-E641-B826-33BF1B3B1A09}"/>
              </a:ext>
            </a:extLst>
          </p:cNvPr>
          <p:cNvCxnSpPr>
            <a:cxnSpLocks/>
          </p:cNvCxnSpPr>
          <p:nvPr/>
        </p:nvCxnSpPr>
        <p:spPr>
          <a:xfrm>
            <a:off x="4498230" y="1505642"/>
            <a:ext cx="3018917" cy="363839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E95DFF-CC8D-BD49-9E25-3464C7514167}"/>
              </a:ext>
            </a:extLst>
          </p:cNvPr>
          <p:cNvCxnSpPr>
            <a:cxnSpLocks/>
          </p:cNvCxnSpPr>
          <p:nvPr/>
        </p:nvCxnSpPr>
        <p:spPr>
          <a:xfrm flipH="1">
            <a:off x="4241094" y="1451593"/>
            <a:ext cx="3217460" cy="382411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4C8E56-114E-9646-9566-C39543F58E6A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568713" y="3430301"/>
            <a:ext cx="4679226" cy="4137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9F20905-7191-0442-B476-684253C176AE}"/>
              </a:ext>
            </a:extLst>
          </p:cNvPr>
          <p:cNvSpPr/>
          <p:nvPr/>
        </p:nvSpPr>
        <p:spPr>
          <a:xfrm>
            <a:off x="3412064" y="873037"/>
            <a:ext cx="5142091" cy="5142091"/>
          </a:xfrm>
          <a:prstGeom prst="ellipse">
            <a:avLst/>
          </a:prstGeom>
          <a:noFill/>
          <a:ln>
            <a:solidFill>
              <a:srgbClr val="70BA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106FBB-3C7C-9745-A012-9E333D13A190}"/>
              </a:ext>
            </a:extLst>
          </p:cNvPr>
          <p:cNvSpPr/>
          <p:nvPr/>
        </p:nvSpPr>
        <p:spPr>
          <a:xfrm>
            <a:off x="4151487" y="1612460"/>
            <a:ext cx="3663245" cy="3663245"/>
          </a:xfrm>
          <a:prstGeom prst="ellipse">
            <a:avLst/>
          </a:prstGeom>
          <a:noFill/>
          <a:ln>
            <a:solidFill>
              <a:srgbClr val="70BA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4FF4A3-4EEE-494C-BA24-81BE305C36BB}"/>
              </a:ext>
            </a:extLst>
          </p:cNvPr>
          <p:cNvSpPr/>
          <p:nvPr/>
        </p:nvSpPr>
        <p:spPr>
          <a:xfrm>
            <a:off x="4312355" y="1773329"/>
            <a:ext cx="3341511" cy="3341511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CORE POLICING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A61510-3B09-9541-BB13-49BF9024656C}"/>
              </a:ext>
            </a:extLst>
          </p:cNvPr>
          <p:cNvSpPr/>
          <p:nvPr/>
        </p:nvSpPr>
        <p:spPr>
          <a:xfrm>
            <a:off x="3443109" y="216404"/>
            <a:ext cx="1577625" cy="1577625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606DC5-25B9-A942-B4DF-0ED38662782C}"/>
              </a:ext>
            </a:extLst>
          </p:cNvPr>
          <p:cNvSpPr txBox="1"/>
          <p:nvPr/>
        </p:nvSpPr>
        <p:spPr>
          <a:xfrm>
            <a:off x="3461453" y="668590"/>
            <a:ext cx="15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Crime Prevention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9D471B-684D-DE4F-9EF7-C20B049AF796}"/>
              </a:ext>
            </a:extLst>
          </p:cNvPr>
          <p:cNvSpPr/>
          <p:nvPr/>
        </p:nvSpPr>
        <p:spPr>
          <a:xfrm>
            <a:off x="6983585" y="216404"/>
            <a:ext cx="1577625" cy="1577625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B24670-928B-C74A-8569-998EC1E575D7}"/>
              </a:ext>
            </a:extLst>
          </p:cNvPr>
          <p:cNvSpPr txBox="1"/>
          <p:nvPr/>
        </p:nvSpPr>
        <p:spPr>
          <a:xfrm>
            <a:off x="6994875" y="668590"/>
            <a:ext cx="15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Law Enforcement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2669CE-4B7E-3E4A-8757-7F4283A6E1EF}"/>
              </a:ext>
            </a:extLst>
          </p:cNvPr>
          <p:cNvSpPr/>
          <p:nvPr/>
        </p:nvSpPr>
        <p:spPr>
          <a:xfrm>
            <a:off x="2141436" y="2577573"/>
            <a:ext cx="1577625" cy="1577625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0FE929-762A-E84F-ABEA-D6A479F9B576}"/>
              </a:ext>
            </a:extLst>
          </p:cNvPr>
          <p:cNvSpPr txBox="1"/>
          <p:nvPr/>
        </p:nvSpPr>
        <p:spPr>
          <a:xfrm>
            <a:off x="2140652" y="2982812"/>
            <a:ext cx="15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Maintaining the Public Peace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431094-93B5-F942-AF36-A5159133AE8A}"/>
              </a:ext>
            </a:extLst>
          </p:cNvPr>
          <p:cNvSpPr/>
          <p:nvPr/>
        </p:nvSpPr>
        <p:spPr>
          <a:xfrm>
            <a:off x="8233836" y="2691593"/>
            <a:ext cx="1577625" cy="1577625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7657EA-52E6-DD4B-9A97-E6B81024E3BE}"/>
              </a:ext>
            </a:extLst>
          </p:cNvPr>
          <p:cNvSpPr txBox="1"/>
          <p:nvPr/>
        </p:nvSpPr>
        <p:spPr>
          <a:xfrm>
            <a:off x="8247939" y="3137913"/>
            <a:ext cx="15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Emergency Response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84AE05-EEE5-3A4F-90E5-B837B70686D1}"/>
              </a:ext>
            </a:extLst>
          </p:cNvPr>
          <p:cNvSpPr/>
          <p:nvPr/>
        </p:nvSpPr>
        <p:spPr>
          <a:xfrm>
            <a:off x="3093945" y="4856605"/>
            <a:ext cx="1577625" cy="1577625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A49679-CF4F-F042-9748-C21D9D25328D}"/>
              </a:ext>
            </a:extLst>
          </p:cNvPr>
          <p:cNvSpPr txBox="1"/>
          <p:nvPr/>
        </p:nvSpPr>
        <p:spPr>
          <a:xfrm>
            <a:off x="3134161" y="5275706"/>
            <a:ext cx="155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Assistance to Victims of Crime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03EFB7-F963-1F44-8EC6-40CE30CE2491}"/>
              </a:ext>
            </a:extLst>
          </p:cNvPr>
          <p:cNvSpPr/>
          <p:nvPr/>
        </p:nvSpPr>
        <p:spPr>
          <a:xfrm>
            <a:off x="7273573" y="4794966"/>
            <a:ext cx="1577625" cy="1577625"/>
          </a:xfrm>
          <a:prstGeom prst="ellips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2529E4-E74B-3445-8F16-73BB258B1D4D}"/>
              </a:ext>
            </a:extLst>
          </p:cNvPr>
          <p:cNvSpPr txBox="1"/>
          <p:nvPr/>
        </p:nvSpPr>
        <p:spPr>
          <a:xfrm>
            <a:off x="7272777" y="5068000"/>
            <a:ext cx="155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Any Other Prescribed Policing Functions</a:t>
            </a: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3C392F9E-EDEB-1841-86A8-B870B821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9860" y="6321634"/>
            <a:ext cx="523211" cy="365125"/>
          </a:xfrm>
        </p:spPr>
        <p:txBody>
          <a:bodyPr/>
          <a:lstStyle/>
          <a:p>
            <a:fld id="{B446D3C2-DCF9-1A45-B296-D470946CB243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16" y="158051"/>
            <a:ext cx="10515600" cy="970371"/>
          </a:xfrm>
        </p:spPr>
        <p:txBody>
          <a:bodyPr/>
          <a:lstStyle/>
          <a:p>
            <a:r>
              <a:rPr lang="en-US" dirty="0"/>
              <a:t>2024 BUDGET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56865D-10A0-C042-A6B7-D3B357A614EE}"/>
              </a:ext>
            </a:extLst>
          </p:cNvPr>
          <p:cNvGrpSpPr/>
          <p:nvPr/>
        </p:nvGrpSpPr>
        <p:grpSpPr>
          <a:xfrm>
            <a:off x="553016" y="1406979"/>
            <a:ext cx="3802581" cy="1660439"/>
            <a:chOff x="553016" y="1406979"/>
            <a:chExt cx="3802581" cy="1660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D0FE5B-E5D1-4D4A-9E24-9F9BE72BC65A}"/>
                </a:ext>
              </a:extLst>
            </p:cNvPr>
            <p:cNvGrpSpPr/>
            <p:nvPr/>
          </p:nvGrpSpPr>
          <p:grpSpPr>
            <a:xfrm>
              <a:off x="553016" y="1406979"/>
              <a:ext cx="3340771" cy="1660439"/>
              <a:chOff x="553016" y="1406979"/>
              <a:chExt cx="3340771" cy="1660439"/>
            </a:xfrm>
          </p:grpSpPr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553016" y="1406979"/>
                <a:ext cx="3053811" cy="1461023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Capital Expenditure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ts val="4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2.25%</a:t>
                </a: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2760176" y="2094719"/>
                <a:ext cx="371939" cy="264287"/>
              </a:xfrm>
              <a:prstGeom prst="line">
                <a:avLst/>
              </a:prstGeom>
              <a:ln w="19050" cmpd="sng">
                <a:solidFill>
                  <a:schemeClr val="accent4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Content Placeholder 2"/>
              <p:cNvSpPr txBox="1">
                <a:spLocks/>
              </p:cNvSpPr>
              <p:nvPr/>
            </p:nvSpPr>
            <p:spPr>
              <a:xfrm>
                <a:off x="3032754" y="2395729"/>
                <a:ext cx="861033" cy="423451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$4.79 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4949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MILLION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049121" y="2232319"/>
                <a:ext cx="835099" cy="835099"/>
              </a:xfrm>
              <a:prstGeom prst="ellipse">
                <a:avLst/>
              </a:prstGeom>
              <a:noFill/>
              <a:ln w="19050" cmpd="sng">
                <a:solidFill>
                  <a:schemeClr val="accent4"/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3922489" y="2850825"/>
              <a:ext cx="433108" cy="216564"/>
            </a:xfrm>
            <a:prstGeom prst="line">
              <a:avLst/>
            </a:prstGeom>
            <a:ln w="19050" cmpd="sng">
              <a:solidFill>
                <a:schemeClr val="accent4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E7F0FE-BA2C-6245-90CE-855138EDBB81}"/>
              </a:ext>
            </a:extLst>
          </p:cNvPr>
          <p:cNvGrpSpPr/>
          <p:nvPr/>
        </p:nvGrpSpPr>
        <p:grpSpPr>
          <a:xfrm>
            <a:off x="3485805" y="709396"/>
            <a:ext cx="5118308" cy="1578031"/>
            <a:chOff x="3485805" y="709396"/>
            <a:chExt cx="5118308" cy="1578031"/>
          </a:xfrm>
        </p:grpSpPr>
        <p:sp>
          <p:nvSpPr>
            <p:cNvPr id="31" name="Content Placeholder 2"/>
            <p:cNvSpPr txBox="1">
              <a:spLocks/>
            </p:cNvSpPr>
            <p:nvPr/>
          </p:nvSpPr>
          <p:spPr>
            <a:xfrm>
              <a:off x="3544416" y="1457957"/>
              <a:ext cx="861033" cy="42345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$6.50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MILLION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D2B8B9-12F1-6B44-83E9-B811B59207D7}"/>
                </a:ext>
              </a:extLst>
            </p:cNvPr>
            <p:cNvGrpSpPr/>
            <p:nvPr/>
          </p:nvGrpSpPr>
          <p:grpSpPr>
            <a:xfrm rot="2496892">
              <a:off x="3485805" y="1452328"/>
              <a:ext cx="1306476" cy="835099"/>
              <a:chOff x="5099578" y="593882"/>
              <a:chExt cx="1306476" cy="83509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57782F0-86B0-3245-A0CC-E5DE9AC786F4}"/>
                  </a:ext>
                </a:extLst>
              </p:cNvPr>
              <p:cNvCxnSpPr/>
              <p:nvPr/>
            </p:nvCxnSpPr>
            <p:spPr>
              <a:xfrm>
                <a:off x="5972946" y="1212388"/>
                <a:ext cx="433108" cy="216564"/>
              </a:xfrm>
              <a:prstGeom prst="line">
                <a:avLst/>
              </a:prstGeom>
              <a:ln w="19050" cmpd="sng">
                <a:solidFill>
                  <a:schemeClr val="bg2">
                    <a:lumMod val="65000"/>
                  </a:schemeClr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09A977F-0C63-744B-9495-D8ACEB87E775}"/>
                  </a:ext>
                </a:extLst>
              </p:cNvPr>
              <p:cNvSpPr/>
              <p:nvPr/>
            </p:nvSpPr>
            <p:spPr>
              <a:xfrm>
                <a:off x="5099578" y="593882"/>
                <a:ext cx="835099" cy="835099"/>
              </a:xfrm>
              <a:prstGeom prst="ellipse">
                <a:avLst/>
              </a:prstGeom>
              <a:noFill/>
              <a:ln w="19050" cmpd="sng">
                <a:solidFill>
                  <a:schemeClr val="bg2">
                    <a:lumMod val="65000"/>
                  </a:schemeClr>
                </a:solidFill>
                <a:prstDash val="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BE7B1654-366D-024A-BA1F-27CF7C2F70EC}"/>
                </a:ext>
              </a:extLst>
            </p:cNvPr>
            <p:cNvSpPr txBox="1">
              <a:spLocks/>
            </p:cNvSpPr>
            <p:nvPr/>
          </p:nvSpPr>
          <p:spPr>
            <a:xfrm>
              <a:off x="3847004" y="709396"/>
              <a:ext cx="4757109" cy="1023855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CA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Section 4(3) Items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3.05%</a:t>
              </a: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9CB8E60-FDDF-B741-98F9-2959927C9A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2818" y="1239443"/>
              <a:ext cx="936402" cy="309935"/>
            </a:xfrm>
            <a:prstGeom prst="line">
              <a:avLst/>
            </a:prstGeom>
            <a:ln w="19050" cmpd="sng">
              <a:solidFill>
                <a:schemeClr val="bg2">
                  <a:lumMod val="65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235FF1-879E-554D-9A31-895AD6F6CE31}"/>
              </a:ext>
            </a:extLst>
          </p:cNvPr>
          <p:cNvGrpSpPr/>
          <p:nvPr/>
        </p:nvGrpSpPr>
        <p:grpSpPr>
          <a:xfrm>
            <a:off x="7837162" y="2209630"/>
            <a:ext cx="3115454" cy="2445830"/>
            <a:chOff x="7837162" y="2209630"/>
            <a:chExt cx="3115454" cy="2445830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7898805" y="2209630"/>
              <a:ext cx="3053811" cy="1023855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Salary/Wages/Benefits</a:t>
              </a:r>
            </a:p>
            <a:p>
              <a:pPr marL="0" marR="0" lvl="0" indent="0" algn="ctr" defTabSz="914377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094C8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85.54%</a:t>
              </a: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358829" y="3820361"/>
              <a:ext cx="835099" cy="835099"/>
            </a:xfrm>
            <a:prstGeom prst="ellipse">
              <a:avLst/>
            </a:prstGeom>
            <a:noFill/>
            <a:ln w="19050" cmpd="sng">
              <a:solidFill>
                <a:srgbClr val="094C82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7837162" y="4243295"/>
              <a:ext cx="502093" cy="8492"/>
            </a:xfrm>
            <a:prstGeom prst="line">
              <a:avLst/>
            </a:prstGeom>
            <a:ln w="19050" cmpd="sng">
              <a:solidFill>
                <a:srgbClr val="094C82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28" idx="2"/>
            </p:cNvCxnSpPr>
            <p:nvPr/>
          </p:nvCxnSpPr>
          <p:spPr>
            <a:xfrm flipV="1">
              <a:off x="9158342" y="3233485"/>
              <a:ext cx="267369" cy="665407"/>
            </a:xfrm>
            <a:prstGeom prst="line">
              <a:avLst/>
            </a:prstGeom>
            <a:ln w="19050" cmpd="sng">
              <a:solidFill>
                <a:srgbClr val="094C82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ontent Placeholder 2"/>
            <p:cNvSpPr txBox="1">
              <a:spLocks/>
            </p:cNvSpPr>
            <p:nvPr/>
          </p:nvSpPr>
          <p:spPr>
            <a:xfrm>
              <a:off x="8348681" y="3992862"/>
              <a:ext cx="861033" cy="42345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$182.56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MILLION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882A48-C267-9442-9494-D7B476C44E8A}"/>
              </a:ext>
            </a:extLst>
          </p:cNvPr>
          <p:cNvGrpSpPr/>
          <p:nvPr/>
        </p:nvGrpSpPr>
        <p:grpSpPr>
          <a:xfrm>
            <a:off x="553016" y="3556813"/>
            <a:ext cx="3518734" cy="2948285"/>
            <a:chOff x="553016" y="3556813"/>
            <a:chExt cx="3518734" cy="2948285"/>
          </a:xfrm>
        </p:grpSpPr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553016" y="5044075"/>
              <a:ext cx="3053811" cy="1461023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Operating Expenditure</a:t>
              </a:r>
            </a:p>
            <a:p>
              <a:pPr marL="0" marR="0" lvl="0" indent="0" algn="ctr" defTabSz="914377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4C0A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9.17%</a:t>
              </a: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3243229" y="3556813"/>
              <a:ext cx="828521" cy="614191"/>
            </a:xfrm>
            <a:prstGeom prst="line">
              <a:avLst/>
            </a:prstGeom>
            <a:ln w="19050" cmpd="sng">
              <a:solidFill>
                <a:srgbClr val="74C0A2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29" idx="0"/>
            </p:cNvCxnSpPr>
            <p:nvPr/>
          </p:nvCxnSpPr>
          <p:spPr>
            <a:xfrm flipV="1">
              <a:off x="2079922" y="4783262"/>
              <a:ext cx="369241" cy="260813"/>
            </a:xfrm>
            <a:prstGeom prst="line">
              <a:avLst/>
            </a:prstGeom>
            <a:ln w="19050" cmpd="sng">
              <a:solidFill>
                <a:srgbClr val="74C0A2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ontent Placeholder 2"/>
            <p:cNvSpPr txBox="1">
              <a:spLocks/>
            </p:cNvSpPr>
            <p:nvPr/>
          </p:nvSpPr>
          <p:spPr>
            <a:xfrm>
              <a:off x="2420464" y="4232501"/>
              <a:ext cx="861033" cy="423451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$19.57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84949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MILLION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2436831" y="4069091"/>
              <a:ext cx="835099" cy="835099"/>
            </a:xfrm>
            <a:prstGeom prst="ellipse">
              <a:avLst/>
            </a:prstGeom>
            <a:noFill/>
            <a:ln w="19050" cmpd="sng">
              <a:solidFill>
                <a:srgbClr val="74C0A2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5187565" y="3100375"/>
            <a:ext cx="1429028" cy="78562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933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Net Budget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73813" y="3718967"/>
            <a:ext cx="22440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$213.42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8494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AF01F50-A2E4-824A-8DCB-8F0ABADDFE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790970"/>
              </p:ext>
            </p:extLst>
          </p:nvPr>
        </p:nvGraphicFramePr>
        <p:xfrm>
          <a:off x="3428125" y="1596507"/>
          <a:ext cx="4936342" cy="471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677316" y="6238205"/>
            <a:ext cx="868115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*Anomalies due to rounding</a:t>
            </a:r>
            <a:endParaRPr kumimoji="0" lang="en-CA" sz="1333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453560" y="6321634"/>
            <a:ext cx="523211" cy="365125"/>
          </a:xfr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  <a:endParaRPr lang="en-CA" dirty="0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3FD468C-9A1D-4281-96B2-902C9F9118E2}"/>
              </a:ext>
            </a:extLst>
          </p:cNvPr>
          <p:cNvSpPr txBox="1">
            <a:spLocks/>
          </p:cNvSpPr>
          <p:nvPr/>
        </p:nvSpPr>
        <p:spPr>
          <a:xfrm>
            <a:off x="2951883" y="2244809"/>
            <a:ext cx="7260047" cy="2428712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 fontAlgn="auto">
              <a:spcAft>
                <a:spcPts val="800"/>
              </a:spcAft>
            </a:pPr>
            <a:r>
              <a:rPr lang="en-US" sz="2667" dirty="0">
                <a:solidFill>
                  <a:srgbClr val="849493"/>
                </a:solidFill>
                <a:latin typeface="Arial"/>
                <a:cs typeface="Arial Black"/>
              </a:rPr>
              <a:t>Hamilton Police Service Board approve </a:t>
            </a:r>
            <a:br>
              <a:rPr lang="en-US" sz="2667" dirty="0">
                <a:solidFill>
                  <a:srgbClr val="849493"/>
                </a:solidFill>
                <a:latin typeface="Arial"/>
                <a:cs typeface="Arial Black"/>
              </a:rPr>
            </a:br>
            <a:r>
              <a:rPr lang="en-US" sz="2667" dirty="0">
                <a:solidFill>
                  <a:srgbClr val="849493"/>
                </a:solidFill>
                <a:latin typeface="Arial"/>
                <a:cs typeface="Arial Black"/>
              </a:rPr>
              <a:t>the 2024 Budget of</a:t>
            </a:r>
            <a:br>
              <a:rPr lang="en-US" sz="2667" dirty="0">
                <a:solidFill>
                  <a:srgbClr val="849493"/>
                </a:solidFill>
                <a:latin typeface="Arial"/>
                <a:cs typeface="Arial Black"/>
              </a:rPr>
            </a:br>
            <a:r>
              <a:rPr lang="en-US" sz="5867" b="1" dirty="0">
                <a:solidFill>
                  <a:srgbClr val="002060"/>
                </a:solidFill>
                <a:latin typeface="Arial Black"/>
                <a:cs typeface="Arial Black"/>
              </a:rPr>
              <a:t>6.88%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1883" y="4157121"/>
            <a:ext cx="8956405" cy="1324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7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Approve PSA Section 4(3) budget items, representing a 3.36% increase subject to a reduction for all such items included in the City of Hamilton’s 2024 Target Tax. </a:t>
            </a:r>
            <a:endParaRPr lang="en-CA" sz="267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446D3C2-DCF9-1A45-B296-D470946CB243}" type="slidenum">
              <a:rPr lang="en-US">
                <a:solidFill>
                  <a:prstClr val="white"/>
                </a:solidFill>
                <a:latin typeface="Arial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64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OUTCOMES FROM BUDGET APPROVAL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4" y="1053607"/>
            <a:ext cx="8725592" cy="1228932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rgbClr val="094C82"/>
                </a:solidFill>
              </a:rPr>
              <a:t>Increased Community Safety</a:t>
            </a:r>
          </a:p>
          <a:p>
            <a:r>
              <a:rPr lang="en-US" sz="3500" dirty="0">
                <a:solidFill>
                  <a:srgbClr val="094C82"/>
                </a:solidFill>
              </a:rPr>
              <a:t>Enhanced Collaborative Engagement</a:t>
            </a:r>
          </a:p>
          <a:p>
            <a:r>
              <a:rPr lang="en-US" sz="3500" dirty="0">
                <a:solidFill>
                  <a:srgbClr val="094C82"/>
                </a:solidFill>
              </a:rPr>
              <a:t>Improved Culture and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94C82"/>
                </a:solidFill>
              </a:rPr>
              <a:t>Modernized Core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94C82"/>
                </a:solidFill>
              </a:rPr>
              <a:t>Creating Trusting Change</a:t>
            </a:r>
            <a:endParaRPr lang="en-CA" sz="3500" dirty="0">
              <a:solidFill>
                <a:srgbClr val="094C82"/>
              </a:solidFill>
            </a:endParaRPr>
          </a:p>
          <a:p>
            <a:endParaRPr lang="en-US" sz="3500" dirty="0">
              <a:solidFill>
                <a:srgbClr val="094C82"/>
              </a:solidFill>
            </a:endParaRPr>
          </a:p>
        </p:txBody>
      </p:sp>
      <p:pic>
        <p:nvPicPr>
          <p:cNvPr id="10" name="Picture 9" descr="Picture collage of Hamilton police officers interacting with community members at various events" title="Picture">
            <a:extLst>
              <a:ext uri="{FF2B5EF4-FFF2-40B4-BE49-F238E27FC236}">
                <a16:creationId xmlns:a16="http://schemas.microsoft.com/office/drawing/2014/main" id="{7B0C8A64-C50D-1446-AB4D-D33AB1DAC5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9" r="25729"/>
          <a:stretch/>
        </p:blipFill>
        <p:spPr>
          <a:xfrm>
            <a:off x="0" y="2884643"/>
            <a:ext cx="7193280" cy="39733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6D3C2-DCF9-1A45-B296-D470946CB24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59815D14-BA7B-4975-9119-F1FC89A82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169340"/>
            <a:ext cx="10515600" cy="970371"/>
          </a:xfrm>
        </p:spPr>
        <p:txBody>
          <a:bodyPr>
            <a:normAutofit fontScale="90000"/>
          </a:bodyPr>
          <a:lstStyle/>
          <a:p>
            <a:r>
              <a:rPr lang="en-CA" sz="5067" dirty="0">
                <a:solidFill>
                  <a:srgbClr val="595959"/>
                </a:solidFill>
              </a:rPr>
              <a:t>2023-2026 STRATEGIC DIRECTIONS</a:t>
            </a:r>
          </a:p>
        </p:txBody>
      </p:sp>
      <p:pic>
        <p:nvPicPr>
          <p:cNvPr id="8" name="Picture 7" descr="Icon of Shield and 3 people to represent Community Safety" title="Icon">
            <a:extLst>
              <a:ext uri="{FF2B5EF4-FFF2-40B4-BE49-F238E27FC236}">
                <a16:creationId xmlns:a16="http://schemas.microsoft.com/office/drawing/2014/main" id="{5CB1738B-BE80-8E4A-B8C8-FE7C4CA4E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27" y="1219174"/>
            <a:ext cx="990783" cy="909189"/>
          </a:xfrm>
          <a:prstGeom prst="rect">
            <a:avLst/>
          </a:prstGeom>
        </p:spPr>
      </p:pic>
      <p:pic>
        <p:nvPicPr>
          <p:cNvPr id="17" name="Picture 16" descr="Icon of 4 hands overlapping to represent Collaborative Engagement" title="Icon">
            <a:extLst>
              <a:ext uri="{FF2B5EF4-FFF2-40B4-BE49-F238E27FC236}">
                <a16:creationId xmlns:a16="http://schemas.microsoft.com/office/drawing/2014/main" id="{25E3EAB9-900E-B54F-90E7-EECCF0743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7" y="2226541"/>
            <a:ext cx="983165" cy="902199"/>
          </a:xfrm>
          <a:prstGeom prst="rect">
            <a:avLst/>
          </a:prstGeom>
        </p:spPr>
      </p:pic>
      <p:pic>
        <p:nvPicPr>
          <p:cNvPr id="15" name="Picture 14" descr="Icon of human head with a lightbulb inside to represent Culture and Capacity" title="Icon">
            <a:extLst>
              <a:ext uri="{FF2B5EF4-FFF2-40B4-BE49-F238E27FC236}">
                <a16:creationId xmlns:a16="http://schemas.microsoft.com/office/drawing/2014/main" id="{FD2CDFBE-DBFB-4540-AB96-66AECC49D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7" y="3226917"/>
            <a:ext cx="983165" cy="902199"/>
          </a:xfrm>
          <a:prstGeom prst="rect">
            <a:avLst/>
          </a:prstGeom>
        </p:spPr>
      </p:pic>
      <p:pic>
        <p:nvPicPr>
          <p:cNvPr id="12" name="Picture 11" descr="Icon of magnifying glass and gear to represent Core Assets" title="Icon">
            <a:extLst>
              <a:ext uri="{FF2B5EF4-FFF2-40B4-BE49-F238E27FC236}">
                <a16:creationId xmlns:a16="http://schemas.microsoft.com/office/drawing/2014/main" id="{2CC7DCD1-0A99-5B46-ABFD-3A023B4E4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7" y="4227293"/>
            <a:ext cx="983165" cy="902199"/>
          </a:xfrm>
          <a:prstGeom prst="rect">
            <a:avLst/>
          </a:prstGeom>
        </p:spPr>
      </p:pic>
      <p:pic>
        <p:nvPicPr>
          <p:cNvPr id="10" name="Picture 9" descr="Icon of certificate ribbon to represent Trusting Change" title="Icon">
            <a:extLst>
              <a:ext uri="{FF2B5EF4-FFF2-40B4-BE49-F238E27FC236}">
                <a16:creationId xmlns:a16="http://schemas.microsoft.com/office/drawing/2014/main" id="{0EA6A82E-E358-DA4C-A3FB-C843A11F89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7" y="5227670"/>
            <a:ext cx="983165" cy="90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157C9-B3BA-274E-BC15-086AB55F0A78}"/>
              </a:ext>
            </a:extLst>
          </p:cNvPr>
          <p:cNvSpPr txBox="1"/>
          <p:nvPr/>
        </p:nvSpPr>
        <p:spPr>
          <a:xfrm>
            <a:off x="2033209" y="1355938"/>
            <a:ext cx="8326184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4000"/>
              </a:spcAft>
              <a:defRPr/>
            </a:pPr>
            <a:r>
              <a:rPr lang="en-US" sz="3200" dirty="0">
                <a:solidFill>
                  <a:srgbClr val="85C554"/>
                </a:solidFill>
                <a:latin typeface="Arial"/>
              </a:rPr>
              <a:t>Community Safety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4000"/>
              </a:spcAft>
              <a:defRPr/>
            </a:pPr>
            <a:r>
              <a:rPr lang="en-US" sz="3200" dirty="0">
                <a:solidFill>
                  <a:srgbClr val="179D9F"/>
                </a:solidFill>
                <a:latin typeface="Arial"/>
              </a:rPr>
              <a:t>Collaborative Engagement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4000"/>
              </a:spcAft>
              <a:defRPr/>
            </a:pPr>
            <a:r>
              <a:rPr lang="en-US" sz="3200" dirty="0">
                <a:solidFill>
                  <a:srgbClr val="00A4E2"/>
                </a:solidFill>
                <a:latin typeface="Arial"/>
              </a:rPr>
              <a:t>Culture and Capacity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4000"/>
              </a:spcAft>
              <a:defRPr/>
            </a:pPr>
            <a:r>
              <a:rPr lang="en-US" sz="3200" dirty="0">
                <a:solidFill>
                  <a:srgbClr val="844B88"/>
                </a:solidFill>
                <a:latin typeface="Arial"/>
              </a:rPr>
              <a:t>Core Assets </a:t>
            </a:r>
          </a:p>
          <a:p>
            <a:pPr defTabSz="1219170" eaLnBrk="1" fontAlgn="auto" hangingPunct="1">
              <a:spcBef>
                <a:spcPts val="0"/>
              </a:spcBef>
              <a:spcAft>
                <a:spcPts val="4000"/>
              </a:spcAft>
              <a:defRPr/>
            </a:pPr>
            <a:r>
              <a:rPr lang="en-US" sz="3200" dirty="0">
                <a:solidFill>
                  <a:srgbClr val="A21B5F"/>
                </a:solidFill>
                <a:latin typeface="Arial"/>
              </a:rPr>
              <a:t>Trusting Change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446D3C2-DCF9-1A45-B296-D470946CB243}" type="slidenum">
              <a:rPr lang="en-US">
                <a:solidFill>
                  <a:prstClr val="white"/>
                </a:solidFill>
                <a:latin typeface="Arial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852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46B85A-4BB6-5777-CE04-4B5151156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CCE317-17A1-D743-9947-B94E973CD0F6}"/>
              </a:ext>
            </a:extLst>
          </p:cNvPr>
          <p:cNvSpPr/>
          <p:nvPr/>
        </p:nvSpPr>
        <p:spPr>
          <a:xfrm>
            <a:off x="3976439" y="1523276"/>
            <a:ext cx="4111269" cy="4111269"/>
          </a:xfrm>
          <a:prstGeom prst="ellipse">
            <a:avLst/>
          </a:prstGeom>
          <a:noFill/>
          <a:ln w="47625" cap="rnd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con of a question mark and magnifying glass" title="Icon">
            <a:extLst>
              <a:ext uri="{FF2B5EF4-FFF2-40B4-BE49-F238E27FC236}">
                <a16:creationId xmlns:a16="http://schemas.microsoft.com/office/drawing/2014/main" id="{B401BC69-9ECE-D443-A24C-0D5FD9606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1" t="14251" r="11663" b="12780"/>
          <a:stretch/>
        </p:blipFill>
        <p:spPr>
          <a:xfrm>
            <a:off x="4433748" y="1932709"/>
            <a:ext cx="3515298" cy="3532909"/>
          </a:xfrm>
          <a:prstGeom prst="ellipse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027-7785-A941-BDFE-361EF4D448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0E3EAE-AAE3-4E6D-9B6D-9E8091764A0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69340"/>
            <a:ext cx="10515600" cy="970371"/>
          </a:xfrm>
        </p:spPr>
        <p:txBody>
          <a:bodyPr/>
          <a:lstStyle/>
          <a:p>
            <a:r>
              <a:rPr lang="en-US" dirty="0"/>
              <a:t>BUDGET REQUEST</a:t>
            </a:r>
            <a:endParaRPr lang="en-CA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9393" y="1384065"/>
            <a:ext cx="9440304" cy="9538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94C82"/>
                </a:solidFill>
                <a:latin typeface="Arial"/>
              </a:rPr>
              <a:t>Hamilton Police Service </a:t>
            </a:r>
            <a:r>
              <a:rPr lang="en-US" sz="3200" b="1" dirty="0">
                <a:solidFill>
                  <a:srgbClr val="094C82"/>
                </a:solidFill>
                <a:latin typeface="Arial"/>
              </a:rPr>
              <a:t>Budget Request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182008" y="3132530"/>
            <a:ext cx="3053811" cy="14610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849493"/>
                </a:solidFill>
                <a:latin typeface="Arial"/>
              </a:rPr>
              <a:t>Operating*</a:t>
            </a:r>
          </a:p>
          <a:p>
            <a:pPr marL="0" indent="0" algn="ctr" defTabSz="914377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dirty="0">
                <a:solidFill>
                  <a:schemeClr val="accent3"/>
                </a:solidFill>
                <a:latin typeface="Arial"/>
              </a:rPr>
              <a:t>6.25%</a:t>
            </a:r>
            <a:endParaRPr lang="en-US" sz="2133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19" name="Oval 18" descr="circle"/>
          <p:cNvSpPr/>
          <p:nvPr/>
        </p:nvSpPr>
        <p:spPr>
          <a:xfrm>
            <a:off x="2614962" y="2797326"/>
            <a:ext cx="2121980" cy="1757705"/>
          </a:xfrm>
          <a:prstGeom prst="ellipse">
            <a:avLst/>
          </a:prstGeom>
          <a:noFill/>
          <a:ln w="19050" cmpd="sng">
            <a:solidFill>
              <a:srgbClr val="849493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4" name="Straight Connector 13" descr="connector line"/>
          <p:cNvCxnSpPr/>
          <p:nvPr/>
        </p:nvCxnSpPr>
        <p:spPr>
          <a:xfrm>
            <a:off x="4440520" y="4400015"/>
            <a:ext cx="371939" cy="264287"/>
          </a:xfrm>
          <a:prstGeom prst="line">
            <a:avLst/>
          </a:prstGeom>
          <a:ln w="19050" cmpd="sng">
            <a:solidFill>
              <a:srgbClr val="849493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7304764" y="3089663"/>
            <a:ext cx="3053811" cy="14610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33" dirty="0">
                <a:solidFill>
                  <a:srgbClr val="849493"/>
                </a:solidFill>
                <a:latin typeface="Arial"/>
              </a:rPr>
              <a:t>Capital*</a:t>
            </a:r>
          </a:p>
          <a:p>
            <a:pPr marL="0" indent="0" algn="ctr" defTabSz="914377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dirty="0">
                <a:solidFill>
                  <a:srgbClr val="4BA3AF"/>
                </a:solidFill>
                <a:latin typeface="Arial"/>
              </a:rPr>
              <a:t>0.63%</a:t>
            </a:r>
            <a:endParaRPr lang="en-US" sz="2133" dirty="0">
              <a:solidFill>
                <a:srgbClr val="4BA3AF"/>
              </a:solidFill>
              <a:latin typeface="Arial"/>
            </a:endParaRPr>
          </a:p>
        </p:txBody>
      </p:sp>
      <p:sp>
        <p:nvSpPr>
          <p:cNvPr id="20" name="Oval 19" descr="circle"/>
          <p:cNvSpPr/>
          <p:nvPr/>
        </p:nvSpPr>
        <p:spPr>
          <a:xfrm>
            <a:off x="7737717" y="2786609"/>
            <a:ext cx="2121980" cy="1757705"/>
          </a:xfrm>
          <a:prstGeom prst="ellipse">
            <a:avLst/>
          </a:prstGeom>
          <a:noFill/>
          <a:ln w="19050" cmpd="sng">
            <a:solidFill>
              <a:srgbClr val="849493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1" name="Straight Connector 20" descr="connector line"/>
          <p:cNvCxnSpPr/>
          <p:nvPr/>
        </p:nvCxnSpPr>
        <p:spPr>
          <a:xfrm rot="16200000">
            <a:off x="7561425" y="4216830"/>
            <a:ext cx="371939" cy="264287"/>
          </a:xfrm>
          <a:prstGeom prst="line">
            <a:avLst/>
          </a:prstGeom>
          <a:ln w="19050" cmpd="sng">
            <a:solidFill>
              <a:srgbClr val="849493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74566" y="4051298"/>
            <a:ext cx="2984585" cy="1939908"/>
          </a:xfrm>
          <a:prstGeom prst="ellipse">
            <a:avLst/>
          </a:prstGeom>
          <a:noFill/>
          <a:ln w="19050" cmpd="sng">
            <a:solidFill>
              <a:srgbClr val="094C82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775537" y="4708039"/>
            <a:ext cx="3053811" cy="80087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94C82"/>
                </a:solidFill>
                <a:latin typeface="Arial"/>
              </a:rPr>
              <a:t>6.88%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067" y="6425146"/>
            <a:ext cx="5681964" cy="43285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446D3C2-DCF9-1A45-B296-D470946CB243}" type="slidenum">
              <a:rPr lang="en-US">
                <a:solidFill>
                  <a:prstClr val="white"/>
                </a:solidFill>
                <a:latin typeface="Arial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04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888445-A207-2149-B2E0-E0BDE265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BUDGET PRESSURES</a:t>
            </a:r>
            <a:endParaRPr lang="en-C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BAC4B9-E6F9-1741-ABE7-339B8E19E3E7}"/>
              </a:ext>
            </a:extLst>
          </p:cNvPr>
          <p:cNvGrpSpPr/>
          <p:nvPr/>
        </p:nvGrpSpPr>
        <p:grpSpPr>
          <a:xfrm>
            <a:off x="220134" y="2550149"/>
            <a:ext cx="2121980" cy="1757705"/>
            <a:chOff x="6885567" y="507733"/>
            <a:chExt cx="1591485" cy="1318279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31B99F4-D1C5-694C-B1BA-55892AD24B73}"/>
                </a:ext>
              </a:extLst>
            </p:cNvPr>
            <p:cNvSpPr txBox="1">
              <a:spLocks/>
            </p:cNvSpPr>
            <p:nvPr/>
          </p:nvSpPr>
          <p:spPr>
            <a:xfrm>
              <a:off x="6968963" y="682410"/>
              <a:ext cx="1424692" cy="1095767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377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2133" dirty="0">
                  <a:solidFill>
                    <a:srgbClr val="849493"/>
                  </a:solidFill>
                  <a:latin typeface="Arial"/>
                </a:rPr>
                <a:t>TOTAL PRESSURE</a:t>
              </a:r>
            </a:p>
            <a:p>
              <a:pPr marL="0" indent="0" algn="ctr" defTabSz="914377" fontAlgn="auto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4267" dirty="0">
                  <a:solidFill>
                    <a:srgbClr val="002060"/>
                  </a:solidFill>
                  <a:latin typeface="Arial"/>
                </a:rPr>
                <a:t>6.88%</a:t>
              </a:r>
              <a:endParaRPr lang="en-US" sz="2133" dirty="0">
                <a:solidFill>
                  <a:srgbClr val="002060"/>
                </a:solidFill>
                <a:latin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1A0C66-6B6C-BD4A-BD83-4D3262C0A489}"/>
                </a:ext>
              </a:extLst>
            </p:cNvPr>
            <p:cNvSpPr/>
            <p:nvPr/>
          </p:nvSpPr>
          <p:spPr>
            <a:xfrm>
              <a:off x="6885567" y="507733"/>
              <a:ext cx="1591485" cy="1318279"/>
            </a:xfrm>
            <a:prstGeom prst="ellipse">
              <a:avLst/>
            </a:prstGeom>
            <a:noFill/>
            <a:ln w="19050" cmpd="sng">
              <a:solidFill>
                <a:srgbClr val="849493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9E0DCE4-5C16-7541-9A86-4802EEDDFD95}"/>
              </a:ext>
            </a:extLst>
          </p:cNvPr>
          <p:cNvSpPr txBox="1"/>
          <p:nvPr/>
        </p:nvSpPr>
        <p:spPr>
          <a:xfrm>
            <a:off x="3871665" y="2550149"/>
            <a:ext cx="87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0.27%</a:t>
            </a:r>
            <a:endParaRPr lang="en-CA" sz="16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86642-25D0-164D-A824-2294E7BF8180}"/>
              </a:ext>
            </a:extLst>
          </p:cNvPr>
          <p:cNvSpPr txBox="1"/>
          <p:nvPr/>
        </p:nvSpPr>
        <p:spPr>
          <a:xfrm>
            <a:off x="9297528" y="5016323"/>
            <a:ext cx="87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5.92%</a:t>
            </a:r>
            <a:endParaRPr lang="en-CA" sz="16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40F50-585F-D442-8857-B3C2D8A87AEF}"/>
              </a:ext>
            </a:extLst>
          </p:cNvPr>
          <p:cNvSpPr txBox="1"/>
          <p:nvPr/>
        </p:nvSpPr>
        <p:spPr>
          <a:xfrm>
            <a:off x="5522969" y="1833816"/>
            <a:ext cx="87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t>0.70%</a:t>
            </a:r>
            <a:endParaRPr lang="en-CA" sz="1600" dirty="0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9994CF4-A8C7-194F-83EA-92552B5E5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917388"/>
              </p:ext>
            </p:extLst>
          </p:nvPr>
        </p:nvGraphicFramePr>
        <p:xfrm>
          <a:off x="2921582" y="1401563"/>
          <a:ext cx="7687733" cy="4756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848096E-0866-5146-9CC0-3793500E4E06}"/>
              </a:ext>
            </a:extLst>
          </p:cNvPr>
          <p:cNvSpPr txBox="1">
            <a:spLocks/>
          </p:cNvSpPr>
          <p:nvPr/>
        </p:nvSpPr>
        <p:spPr>
          <a:xfrm>
            <a:off x="11453560" y="6321634"/>
            <a:ext cx="52321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fld id="{B446D3C2-DCF9-1A45-B296-D470946CB243}" type="slidenum">
              <a:rPr lang="en-US" sz="1600">
                <a:solidFill>
                  <a:prstClr val="white"/>
                </a:solidFill>
                <a:latin typeface="Arial"/>
              </a:rPr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6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0666DD2-4F38-4F4B-B7FA-A5CEDFA8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5" y="1527447"/>
            <a:ext cx="6604551" cy="4215661"/>
          </a:xfrm>
        </p:spPr>
        <p:txBody>
          <a:bodyPr>
            <a:normAutofit/>
          </a:bodyPr>
          <a:lstStyle/>
          <a:p>
            <a:pPr algn="r"/>
            <a:r>
              <a:rPr lang="en-US" sz="5867" b="1" dirty="0">
                <a:solidFill>
                  <a:srgbClr val="094C82"/>
                </a:solidFill>
              </a:rPr>
              <a:t>Policing Hamilton</a:t>
            </a:r>
            <a:br>
              <a:rPr lang="en-US" sz="5867" b="1" dirty="0">
                <a:solidFill>
                  <a:srgbClr val="094C82"/>
                </a:solidFill>
              </a:rPr>
            </a:br>
            <a:r>
              <a:rPr lang="en-US" sz="5867" b="1" dirty="0">
                <a:solidFill>
                  <a:srgbClr val="094C82"/>
                </a:solidFill>
              </a:rPr>
              <a:t>at a Glance</a:t>
            </a:r>
            <a:br>
              <a:rPr lang="en-US" sz="5867" b="1" dirty="0">
                <a:solidFill>
                  <a:srgbClr val="094C82"/>
                </a:solidFill>
              </a:rPr>
            </a:br>
            <a:r>
              <a:rPr lang="en-US" sz="5867" b="1" dirty="0">
                <a:solidFill>
                  <a:srgbClr val="094C82"/>
                </a:solidFill>
              </a:rPr>
              <a:t> </a:t>
            </a:r>
            <a:endParaRPr lang="en-CA" sz="5867" b="1" dirty="0">
              <a:solidFill>
                <a:srgbClr val="094C82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4E4E066-5B6C-1144-8A6F-DCBCC915309D}"/>
              </a:ext>
            </a:extLst>
          </p:cNvPr>
          <p:cNvSpPr/>
          <p:nvPr/>
        </p:nvSpPr>
        <p:spPr>
          <a:xfrm rot="16200000">
            <a:off x="5768010" y="434010"/>
            <a:ext cx="6857999" cy="5989983"/>
          </a:xfrm>
          <a:prstGeom prst="rtTriangle">
            <a:avLst/>
          </a:prstGeom>
          <a:solidFill>
            <a:srgbClr val="09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51C71A-9DB6-C246-9085-B2A838E6B44D}"/>
              </a:ext>
            </a:extLst>
          </p:cNvPr>
          <p:cNvSpPr/>
          <p:nvPr/>
        </p:nvSpPr>
        <p:spPr>
          <a:xfrm>
            <a:off x="7283729" y="846307"/>
            <a:ext cx="4330148" cy="4330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 of police officer wearing vest and cap" title="Icon">
            <a:extLst>
              <a:ext uri="{FF2B5EF4-FFF2-40B4-BE49-F238E27FC236}">
                <a16:creationId xmlns:a16="http://schemas.microsoft.com/office/drawing/2014/main" id="{55B00EC1-1BFD-9D4A-AB8D-AEA819057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12" y="960791"/>
            <a:ext cx="4101179" cy="410117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E96BD-5A45-744A-B4D6-3E38A8A8E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7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169340"/>
            <a:ext cx="10515600" cy="970371"/>
          </a:xfrm>
        </p:spPr>
        <p:txBody>
          <a:bodyPr/>
          <a:lstStyle/>
          <a:p>
            <a:r>
              <a:rPr lang="en-US" dirty="0"/>
              <a:t>POLICING OUR COMMUNITY</a:t>
            </a:r>
          </a:p>
        </p:txBody>
      </p:sp>
      <p:pic>
        <p:nvPicPr>
          <p:cNvPr id="27" name="Picture 26" descr="Icon of kettle bell weight to represent Authorized Strength" title="Ic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0" t="5353" r="4023" b="7567"/>
          <a:stretch/>
        </p:blipFill>
        <p:spPr>
          <a:xfrm>
            <a:off x="326351" y="1468800"/>
            <a:ext cx="789627" cy="819552"/>
          </a:xfrm>
          <a:prstGeom prst="ellipse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3FA35F-1098-094C-8209-E39D40A316FE}"/>
              </a:ext>
            </a:extLst>
          </p:cNvPr>
          <p:cNvGrpSpPr/>
          <p:nvPr/>
        </p:nvGrpSpPr>
        <p:grpSpPr>
          <a:xfrm>
            <a:off x="-9789" y="1430303"/>
            <a:ext cx="1175441" cy="888975"/>
            <a:chOff x="-9789" y="1243352"/>
            <a:chExt cx="1783018" cy="134848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834CA4-731C-1841-A844-B3361C14D006}"/>
                </a:ext>
              </a:extLst>
            </p:cNvPr>
            <p:cNvSpPr/>
            <p:nvPr/>
          </p:nvSpPr>
          <p:spPr>
            <a:xfrm>
              <a:off x="424749" y="1243352"/>
              <a:ext cx="1348480" cy="1348480"/>
            </a:xfrm>
            <a:prstGeom prst="ellipse">
              <a:avLst/>
            </a:prstGeom>
            <a:noFill/>
            <a:ln w="25400" cap="rnd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7E695E6-44F6-984E-B2B2-240EB327700A}"/>
                </a:ext>
              </a:extLst>
            </p:cNvPr>
            <p:cNvCxnSpPr>
              <a:cxnSpLocks/>
              <a:stCxn id="29" idx="2"/>
            </p:cNvCxnSpPr>
            <p:nvPr/>
          </p:nvCxnSpPr>
          <p:spPr>
            <a:xfrm flipH="1">
              <a:off x="-9789" y="1917592"/>
              <a:ext cx="434538" cy="1743"/>
            </a:xfrm>
            <a:prstGeom prst="line">
              <a:avLst/>
            </a:prstGeom>
            <a:ln w="25400" cap="rnd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994" y="1694136"/>
            <a:ext cx="2075441" cy="868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849493"/>
                </a:solidFill>
              </a:rPr>
              <a:t>Authorized</a:t>
            </a:r>
            <a:r>
              <a:rPr lang="en-US" dirty="0">
                <a:solidFill>
                  <a:srgbClr val="094C82"/>
                </a:solidFill>
              </a:rPr>
              <a:t> Strength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0190" y="2631936"/>
            <a:ext cx="115711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>
                <a:solidFill>
                  <a:srgbClr val="094C82"/>
                </a:solidFill>
                <a:latin typeface="Arial"/>
              </a:rPr>
              <a:t>868 </a:t>
            </a:r>
          </a:p>
          <a:p>
            <a:pPr algn="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>
                <a:solidFill>
                  <a:srgbClr val="094C82"/>
                </a:solidFill>
                <a:latin typeface="Arial"/>
              </a:rPr>
              <a:t>349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63581" y="2747128"/>
            <a:ext cx="1748019" cy="355933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 fontAlgn="auto">
              <a:spcBef>
                <a:spcPts val="0"/>
              </a:spcBef>
              <a:spcAft>
                <a:spcPts val="2933"/>
              </a:spcAft>
              <a:buNone/>
            </a:pPr>
            <a:r>
              <a:rPr lang="en-US" sz="2133" dirty="0">
                <a:solidFill>
                  <a:srgbClr val="849493"/>
                </a:solidFill>
                <a:latin typeface="Arial"/>
              </a:rPr>
              <a:t>Sworn</a:t>
            </a:r>
          </a:p>
          <a:p>
            <a:pPr marL="0" indent="0" defTabSz="914377" fontAlgn="auto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133" dirty="0">
                <a:solidFill>
                  <a:srgbClr val="849493"/>
                </a:solidFill>
                <a:latin typeface="Arial"/>
              </a:rPr>
              <a:t>Civilian Positions</a:t>
            </a:r>
          </a:p>
        </p:txBody>
      </p:sp>
      <p:pic>
        <p:nvPicPr>
          <p:cNvPr id="5" name="Picture 4" descr="Icon of 3 people to represent population" title="Icon">
            <a:extLst>
              <a:ext uri="{FF2B5EF4-FFF2-40B4-BE49-F238E27FC236}">
                <a16:creationId xmlns:a16="http://schemas.microsoft.com/office/drawing/2014/main" id="{CABF3D76-89F1-D348-B6A9-5A82D72E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726" y="1750623"/>
            <a:ext cx="507798" cy="65151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600848" y="1892805"/>
            <a:ext cx="1598315" cy="44548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77" fontAlgn="auto">
              <a:spcBef>
                <a:spcPts val="0"/>
              </a:spcBef>
              <a:spcAft>
                <a:spcPts val="2933"/>
              </a:spcAft>
              <a:buNone/>
            </a:pPr>
            <a:r>
              <a:rPr lang="en-US" sz="2133" dirty="0">
                <a:solidFill>
                  <a:srgbClr val="70BA9D"/>
                </a:solidFill>
                <a:latin typeface="Arial"/>
              </a:rPr>
              <a:t>Population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7962" y="1689179"/>
            <a:ext cx="22765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>
                <a:solidFill>
                  <a:srgbClr val="70BA9D"/>
                </a:solidFill>
                <a:latin typeface="Arial"/>
              </a:rPr>
              <a:t>592,000</a:t>
            </a:r>
          </a:p>
        </p:txBody>
      </p:sp>
      <p:pic>
        <p:nvPicPr>
          <p:cNvPr id="38" name="Picture 37" descr="Icon of a House" title="Ico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64" y="2762451"/>
            <a:ext cx="579132" cy="58454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391676" y="2937021"/>
            <a:ext cx="1796816" cy="44548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77" fontAlgn="auto">
              <a:spcBef>
                <a:spcPts val="0"/>
              </a:spcBef>
              <a:spcAft>
                <a:spcPts val="2933"/>
              </a:spcAft>
              <a:buNone/>
            </a:pPr>
            <a:r>
              <a:rPr lang="en-US" sz="2133" dirty="0">
                <a:solidFill>
                  <a:srgbClr val="094C82"/>
                </a:solidFill>
                <a:latin typeface="Arial"/>
              </a:rPr>
              <a:t>Households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4611" y="2780885"/>
            <a:ext cx="22765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>
                <a:solidFill>
                  <a:srgbClr val="094C82"/>
                </a:solidFill>
                <a:latin typeface="Arial"/>
              </a:rPr>
              <a:t>245,175</a:t>
            </a:r>
          </a:p>
        </p:txBody>
      </p:sp>
      <p:pic>
        <p:nvPicPr>
          <p:cNvPr id="31" name="Picture 30" descr="Icon of the geographical shape of the City of Hamilton" title="Ico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32" y="3729618"/>
            <a:ext cx="1071672" cy="84270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4923831" y="3951070"/>
            <a:ext cx="1025408" cy="44548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77" fontAlgn="auto">
              <a:spcBef>
                <a:spcPts val="0"/>
              </a:spcBef>
              <a:spcAft>
                <a:spcPts val="2933"/>
              </a:spcAft>
              <a:buNone/>
            </a:pPr>
            <a:r>
              <a:rPr lang="en-US" sz="2133" dirty="0">
                <a:solidFill>
                  <a:srgbClr val="849493"/>
                </a:solidFill>
                <a:latin typeface="Arial"/>
              </a:rPr>
              <a:t>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5788" y="3801559"/>
            <a:ext cx="22765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dirty="0">
                <a:solidFill>
                  <a:srgbClr val="849493"/>
                </a:solidFill>
                <a:latin typeface="Arial"/>
              </a:rPr>
              <a:t>112,710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302781" y="4390179"/>
            <a:ext cx="2022605" cy="45489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77" fontAlgn="auto">
              <a:spcBef>
                <a:spcPts val="0"/>
              </a:spcBef>
              <a:spcAft>
                <a:spcPts val="2933"/>
              </a:spcAft>
              <a:buNone/>
            </a:pPr>
            <a:r>
              <a:rPr lang="en-US" sz="2133" dirty="0">
                <a:solidFill>
                  <a:srgbClr val="849493"/>
                </a:solidFill>
                <a:latin typeface="Arial"/>
              </a:rPr>
              <a:t>hectares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447853" y="1781501"/>
            <a:ext cx="3527777" cy="2991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6" name="Picture 25" descr="Map of the 3 Hamilton Police Service divisions" title="Map"/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-7720" b="-5811"/>
          <a:stretch/>
        </p:blipFill>
        <p:spPr>
          <a:xfrm>
            <a:off x="8452381" y="1788940"/>
            <a:ext cx="3515688" cy="2990480"/>
          </a:xfrm>
          <a:prstGeom prst="rect">
            <a:avLst/>
          </a:prstGeom>
          <a:ln>
            <a:solidFill>
              <a:srgbClr val="094C82"/>
            </a:solidFill>
          </a:ln>
        </p:spPr>
      </p:pic>
      <p:cxnSp>
        <p:nvCxnSpPr>
          <p:cNvPr id="36" name="Straight Connector 35"/>
          <p:cNvCxnSpPr/>
          <p:nvPr/>
        </p:nvCxnSpPr>
        <p:spPr>
          <a:xfrm flipH="1">
            <a:off x="3984390" y="4787295"/>
            <a:ext cx="4138033" cy="0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3984390" y="3629745"/>
            <a:ext cx="4138033" cy="0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984390" y="2615695"/>
            <a:ext cx="4138033" cy="0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33304" y="1809723"/>
            <a:ext cx="0" cy="4515556"/>
          </a:xfrm>
          <a:prstGeom prst="line">
            <a:avLst/>
          </a:prstGeom>
          <a:ln>
            <a:solidFill>
              <a:srgbClr val="2C2B3C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B446D3C2-DCF9-1A45-B296-D470946CB243}" type="slidenum">
              <a:rPr lang="en-US">
                <a:solidFill>
                  <a:prstClr val="white"/>
                </a:solidFill>
                <a:latin typeface="Arial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5804" y="6363593"/>
            <a:ext cx="5482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b="1" dirty="0" smtClean="0">
                <a:solidFill>
                  <a:srgbClr val="000000"/>
                </a:solidFill>
                <a:ea typeface="Calibri"/>
                <a:cs typeface="Calibri"/>
              </a:rPr>
              <a:t>Source (City Demographics): </a:t>
            </a:r>
            <a:r>
              <a:rPr lang="en-US" sz="1100" dirty="0" smtClean="0">
                <a:solidFill>
                  <a:srgbClr val="000000"/>
                </a:solidFill>
                <a:ea typeface="Calibri"/>
                <a:cs typeface="Calibri"/>
              </a:rPr>
              <a:t>Municipal </a:t>
            </a:r>
            <a:r>
              <a:rPr lang="en-US" sz="1100" dirty="0">
                <a:solidFill>
                  <a:srgbClr val="000000"/>
                </a:solidFill>
                <a:ea typeface="Calibri"/>
                <a:cs typeface="Calibri"/>
              </a:rPr>
              <a:t>Financial Information Report (FIR 2022</a:t>
            </a:r>
            <a:r>
              <a:rPr lang="en-US" sz="1100" dirty="0" smtClean="0">
                <a:solidFill>
                  <a:srgbClr val="000000"/>
                </a:solidFill>
                <a:ea typeface="Calibri"/>
                <a:cs typeface="Calibri"/>
              </a:rPr>
              <a:t>)</a:t>
            </a:r>
          </a:p>
          <a:p>
            <a:pPr>
              <a:defRPr/>
            </a:pPr>
            <a:r>
              <a:rPr lang="en-US" sz="1100" b="1" dirty="0">
                <a:solidFill>
                  <a:srgbClr val="000000"/>
                </a:solidFill>
                <a:ea typeface="Calibri"/>
                <a:cs typeface="Calibri"/>
              </a:rPr>
              <a:t>Source </a:t>
            </a:r>
            <a:r>
              <a:rPr lang="en-US" sz="1100" b="1" dirty="0" smtClean="0">
                <a:solidFill>
                  <a:srgbClr val="000000"/>
                </a:solidFill>
                <a:ea typeface="Calibri"/>
                <a:cs typeface="Calibri"/>
              </a:rPr>
              <a:t>(Authorized Strength): </a:t>
            </a:r>
            <a:r>
              <a:rPr lang="en-US" sz="1100" dirty="0" smtClean="0">
                <a:solidFill>
                  <a:srgbClr val="000000"/>
                </a:solidFill>
                <a:ea typeface="Calibri"/>
                <a:cs typeface="Calibri"/>
              </a:rPr>
              <a:t>Internal numbers</a:t>
            </a:r>
            <a:endParaRPr lang="en-US" sz="1100" dirty="0">
              <a:solidFill>
                <a:srgbClr val="000000"/>
              </a:solidFill>
              <a:ea typeface="Calibri"/>
              <a:cs typeface="Calibri"/>
            </a:endParaRPr>
          </a:p>
          <a:p>
            <a:pPr lvl="0">
              <a:defRPr/>
            </a:pPr>
            <a:endParaRPr lang="en-US" sz="1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6530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POLICING IS THOUGHT OF</a:t>
            </a:r>
            <a:endParaRPr lang="en-CA" dirty="0"/>
          </a:p>
        </p:txBody>
      </p:sp>
      <p:pic>
        <p:nvPicPr>
          <p:cNvPr id="5" name="Picture 4" descr="A flow map showing the stages that happen after a 911 call is placed:&#10;1. Call Police (911).&#10;2. Officer Arrives on Scene.&#10;3. Asses &amp; Investigate.&#10;4. Arrest or Release.&#10;5a. No Charge.&#10;5b. Released.&#10;6a. Charged&#10;6b. Go to Court.&#10;" title="How Policing id Thought Of Flow 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176" y="1192158"/>
            <a:ext cx="8603649" cy="51294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23353" y="2042809"/>
            <a:ext cx="2052536" cy="40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48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POLICING COMPLEXITY</a:t>
            </a:r>
            <a:endParaRPr lang="en-CA" dirty="0"/>
          </a:p>
        </p:txBody>
      </p:sp>
      <p:pic>
        <p:nvPicPr>
          <p:cNvPr id="5" name="Picture 4" descr="Flow map showing different police interactions and their process/outcomes." title="Police Interactions Flow 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7" y="1128422"/>
            <a:ext cx="8800828" cy="50885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6D3C2-DCF9-1A45-B296-D470946CB2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56060" y="1894512"/>
            <a:ext cx="2052536" cy="40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63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port-Cover-OPT1" id="{B8BC44FC-3FDD-9540-A790-59E08E9631B6}" vid="{52447D70-633C-004E-B040-E2014557709E}"/>
    </a:ext>
  </a:extLst>
</a:theme>
</file>

<file path=ppt/theme/theme2.xml><?xml version="1.0" encoding="utf-8"?>
<a:theme xmlns:a="http://schemas.openxmlformats.org/drawingml/2006/main" name="1_Custom Design">
  <a:themeElements>
    <a:clrScheme name="Custom 1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001173"/>
      </a:accent1>
      <a:accent2>
        <a:srgbClr val="00238E"/>
      </a:accent2>
      <a:accent3>
        <a:srgbClr val="000BC2"/>
      </a:accent3>
      <a:accent4>
        <a:srgbClr val="A50E13"/>
      </a:accent4>
      <a:accent5>
        <a:srgbClr val="FDCD49"/>
      </a:accent5>
      <a:accent6>
        <a:srgbClr val="96D141"/>
      </a:accent6>
      <a:hlink>
        <a:srgbClr val="3FCDE7"/>
      </a:hlink>
      <a:folHlink>
        <a:srgbClr val="A9D3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port-Cover-OPT1" id="{B8BC44FC-3FDD-9540-A790-59E08E9631B6}" vid="{0B06F00A-81BD-4F41-B503-922A62DE1897}"/>
    </a:ext>
  </a:extLst>
</a:theme>
</file>

<file path=ppt/theme/theme3.xml><?xml version="1.0" encoding="utf-8"?>
<a:theme xmlns:a="http://schemas.openxmlformats.org/drawingml/2006/main" name="1_Office Theme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FFFFFF"/>
      </a:lt2>
      <a:accent1>
        <a:srgbClr val="2C2B3C"/>
      </a:accent1>
      <a:accent2>
        <a:srgbClr val="094C82"/>
      </a:accent2>
      <a:accent3>
        <a:srgbClr val="74C0A2"/>
      </a:accent3>
      <a:accent4>
        <a:srgbClr val="85CBCE"/>
      </a:accent4>
      <a:accent5>
        <a:srgbClr val="849493"/>
      </a:accent5>
      <a:accent6>
        <a:srgbClr val="6F7DA5"/>
      </a:accent6>
      <a:hlink>
        <a:srgbClr val="ACD6C3"/>
      </a:hlink>
      <a:folHlink>
        <a:srgbClr val="EEED8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41C128-B442-470B-832D-FE8AA42DAB14}"/>
</file>

<file path=customXml/itemProps2.xml><?xml version="1.0" encoding="utf-8"?>
<ds:datastoreItem xmlns:ds="http://schemas.openxmlformats.org/officeDocument/2006/customXml" ds:itemID="{0BF4D19C-98D0-4BC2-ACA4-F381005612A9}"/>
</file>

<file path=customXml/itemProps3.xml><?xml version="1.0" encoding="utf-8"?>
<ds:datastoreItem xmlns:ds="http://schemas.openxmlformats.org/officeDocument/2006/customXml" ds:itemID="{9EA35A3E-90FA-454A-8492-9F9D15943B03}"/>
</file>

<file path=docProps/app.xml><?xml version="1.0" encoding="utf-8"?>
<Properties xmlns="http://schemas.openxmlformats.org/officeDocument/2006/extended-properties" xmlns:vt="http://schemas.openxmlformats.org/officeDocument/2006/docPropsVTypes">
  <Template>PowerPoint Report-Template</Template>
  <TotalTime>26627</TotalTime>
  <Words>1367</Words>
  <Application>Microsoft Office PowerPoint</Application>
  <PresentationFormat>Widescreen</PresentationFormat>
  <Paragraphs>451</Paragraphs>
  <Slides>30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Wingdings</vt:lpstr>
      <vt:lpstr>Custom Design</vt:lpstr>
      <vt:lpstr>1_Custom Design</vt:lpstr>
      <vt:lpstr>1_Office Theme</vt:lpstr>
      <vt:lpstr>2_Custom Design</vt:lpstr>
      <vt:lpstr>PowerPoint Presentation</vt:lpstr>
      <vt:lpstr>ANNUAL BUDGET PROCESS</vt:lpstr>
      <vt:lpstr>2023-2026 STRATEGIC DIRECTIONS</vt:lpstr>
      <vt:lpstr>BUDGET REQUEST</vt:lpstr>
      <vt:lpstr>2024 BUDGET PRESSURES</vt:lpstr>
      <vt:lpstr>Policing Hamilton at a Glance  </vt:lpstr>
      <vt:lpstr>POLICING OUR COMMUNITY</vt:lpstr>
      <vt:lpstr>HOW POLICING IS THOUGHT OF</vt:lpstr>
      <vt:lpstr>POLICING COMPLEXITY</vt:lpstr>
      <vt:lpstr>PUBLIC SAFETY ACCESS POINT (PSAP)</vt:lpstr>
      <vt:lpstr>DISPATCH TIMES</vt:lpstr>
      <vt:lpstr>CALL INTAKE</vt:lpstr>
      <vt:lpstr>COMPLEXITY OF A ‘CALL’</vt:lpstr>
      <vt:lpstr>TOTAL COMMUNITY DEMAND</vt:lpstr>
      <vt:lpstr>MOST FREQUENT CALL TYPES</vt:lpstr>
      <vt:lpstr>FRONTLINE REALITIES</vt:lpstr>
      <vt:lpstr>INVESTMENT IN POLICING AND IMPACT ON CRIME RATE</vt:lpstr>
      <vt:lpstr>BENCHMARKING – BIG 12 </vt:lpstr>
      <vt:lpstr>CSWB – HPS ALIGNMENT</vt:lpstr>
      <vt:lpstr>PowerPoint Presentation</vt:lpstr>
      <vt:lpstr>WORKLOAD EFFICIENCIES</vt:lpstr>
      <vt:lpstr>2024 BUDGET PRESSURES</vt:lpstr>
      <vt:lpstr>2024 BUDGET PRESSURES</vt:lpstr>
      <vt:lpstr>BUDGET ASK</vt:lpstr>
      <vt:lpstr>PSA SECTION 4(3) ITEMS</vt:lpstr>
      <vt:lpstr>PowerPoint Presentation</vt:lpstr>
      <vt:lpstr>2024 BUDGET </vt:lpstr>
      <vt:lpstr>RECOMMENDATION</vt:lpstr>
      <vt:lpstr>OUTCOMES FROM BUDGET APPROVAL</vt:lpstr>
      <vt:lpstr>QUESTIONS?</vt:lpstr>
    </vt:vector>
  </TitlesOfParts>
  <Company>Hamilton Police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HPS Budget Kick-Off Presentation</dc:title>
  <dc:creator>Dzaferi_Sanela</dc:creator>
  <cp:lastModifiedBy>Nyitray_Chloe</cp:lastModifiedBy>
  <cp:revision>462</cp:revision>
  <cp:lastPrinted>2023-12-11T20:20:49Z</cp:lastPrinted>
  <dcterms:created xsi:type="dcterms:W3CDTF">2023-05-12T13:44:09Z</dcterms:created>
  <dcterms:modified xsi:type="dcterms:W3CDTF">2023-12-14T00:52:06Z</dcterms:modified>
</cp:coreProperties>
</file>